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38"/>
  </p:notesMasterIdLst>
  <p:handoutMasterIdLst>
    <p:handoutMasterId r:id="rId39"/>
  </p:handoutMasterIdLst>
  <p:sldIdLst>
    <p:sldId id="256" r:id="rId9"/>
    <p:sldId id="373" r:id="rId10"/>
    <p:sldId id="353" r:id="rId11"/>
    <p:sldId id="370" r:id="rId12"/>
    <p:sldId id="371" r:id="rId13"/>
    <p:sldId id="372" r:id="rId14"/>
    <p:sldId id="374" r:id="rId15"/>
    <p:sldId id="375" r:id="rId16"/>
    <p:sldId id="399" r:id="rId17"/>
    <p:sldId id="377" r:id="rId18"/>
    <p:sldId id="378" r:id="rId19"/>
    <p:sldId id="379" r:id="rId20"/>
    <p:sldId id="400" r:id="rId21"/>
    <p:sldId id="381" r:id="rId22"/>
    <p:sldId id="382" r:id="rId23"/>
    <p:sldId id="383"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39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47588A-4300-FA6D-C849-67AD603AF528}" name="Eben Bhujel" initials="EB" userId="S::ebh@stefanus.no::0f9db9ec-00ad-46b6-9b96-35db36e90ae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extLst>
      <p:ext uri="{19B8F6BF-5375-455C-9EA6-DF929625EA0E}">
        <p15:presenceInfo xmlns:p15="http://schemas.microsoft.com/office/powerpoint/2012/main" userId="b4e1ecc18a5bd808" providerId="Windows Live"/>
      </p:ext>
    </p:extLst>
  </p:cmAuthor>
  <p:cmAuthor id="3" name="Viktoria Myrén" initials="VM [3]" lastIdx="1" clrIdx="2"/>
  <p:cmAuthor id="10" name="Katherine Cash" initials="KC" lastIdx="38"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1" clrIdx="3"/>
  <p:cmAuthor id="11" name="Katherine Cash" initials="KC [2]" lastIdx="11" clrIdx="10">
    <p:extLst>
      <p:ext uri="{19B8F6BF-5375-455C-9EA6-DF929625EA0E}">
        <p15:presenceInfo xmlns:p15="http://schemas.microsoft.com/office/powerpoint/2012/main" userId="S::katherine.cash_smc.global#ext#@stefanusalliansen.onmicrosoft.com::c8443033-ba39-4d66-bc55-3451e72e1980" providerId="AD"/>
      </p:ext>
    </p:extLst>
  </p:cmAuthor>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0DF"/>
    <a:srgbClr val="D4C2CA"/>
    <a:srgbClr val="86A2AB"/>
    <a:srgbClr val="F4E4D1"/>
    <a:srgbClr val="E59760"/>
    <a:srgbClr val="EEB88E"/>
    <a:srgbClr val="574961"/>
    <a:srgbClr val="CFE0DF"/>
    <a:srgbClr val="4E7D88"/>
    <a:srgbClr val="E3A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83" autoAdjust="0"/>
    <p:restoredTop sz="73390" autoAdjust="0"/>
  </p:normalViewPr>
  <p:slideViewPr>
    <p:cSldViewPr snapToGrid="0">
      <p:cViewPr varScale="1">
        <p:scale>
          <a:sx n="49" d="100"/>
          <a:sy n="49" d="100"/>
        </p:scale>
        <p:origin x="832" y="40"/>
      </p:cViewPr>
      <p:guideLst>
        <p:guide orient="horz" pos="2160"/>
        <p:guide pos="38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94" d="100"/>
          <a:sy n="94" d="100"/>
        </p:scale>
        <p:origin x="2584"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2.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ben Bhujel" userId="0f9db9ec-00ad-46b6-9b96-35db36e90aee" providerId="ADAL" clId="{2598107D-E4F1-4CD9-A24F-5F9BECADB934}"/>
    <pc:docChg chg="custSel modSld">
      <pc:chgData name="Eben Bhujel" userId="0f9db9ec-00ad-46b6-9b96-35db36e90aee" providerId="ADAL" clId="{2598107D-E4F1-4CD9-A24F-5F9BECADB934}" dt="2023-11-15T08:41:52.458" v="20" actId="27636"/>
      <pc:docMkLst>
        <pc:docMk/>
      </pc:docMkLst>
      <pc:sldChg chg="modSp mod">
        <pc:chgData name="Eben Bhujel" userId="0f9db9ec-00ad-46b6-9b96-35db36e90aee" providerId="ADAL" clId="{2598107D-E4F1-4CD9-A24F-5F9BECADB934}" dt="2023-11-15T08:35:12.071" v="1" actId="404"/>
        <pc:sldMkLst>
          <pc:docMk/>
          <pc:sldMk cId="523184214" sldId="353"/>
        </pc:sldMkLst>
        <pc:spChg chg="mod">
          <ac:chgData name="Eben Bhujel" userId="0f9db9ec-00ad-46b6-9b96-35db36e90aee" providerId="ADAL" clId="{2598107D-E4F1-4CD9-A24F-5F9BECADB934}" dt="2023-11-15T08:35:12.071" v="1" actId="404"/>
          <ac:spMkLst>
            <pc:docMk/>
            <pc:sldMk cId="523184214" sldId="353"/>
            <ac:spMk id="7" creationId="{99545827-3704-1B48-9FBF-4141E294D2C0}"/>
          </ac:spMkLst>
        </pc:spChg>
      </pc:sldChg>
      <pc:sldChg chg="modSp mod">
        <pc:chgData name="Eben Bhujel" userId="0f9db9ec-00ad-46b6-9b96-35db36e90aee" providerId="ADAL" clId="{2598107D-E4F1-4CD9-A24F-5F9BECADB934}" dt="2023-11-15T08:36:31.247" v="2" actId="404"/>
        <pc:sldMkLst>
          <pc:docMk/>
          <pc:sldMk cId="1193706311" sldId="370"/>
        </pc:sldMkLst>
        <pc:spChg chg="mod">
          <ac:chgData name="Eben Bhujel" userId="0f9db9ec-00ad-46b6-9b96-35db36e90aee" providerId="ADAL" clId="{2598107D-E4F1-4CD9-A24F-5F9BECADB934}" dt="2023-11-15T08:36:31.247" v="2" actId="404"/>
          <ac:spMkLst>
            <pc:docMk/>
            <pc:sldMk cId="1193706311" sldId="370"/>
            <ac:spMk id="7" creationId="{99545827-3704-1B48-9FBF-4141E294D2C0}"/>
          </ac:spMkLst>
        </pc:spChg>
      </pc:sldChg>
      <pc:sldChg chg="modSp mod">
        <pc:chgData name="Eben Bhujel" userId="0f9db9ec-00ad-46b6-9b96-35db36e90aee" providerId="ADAL" clId="{2598107D-E4F1-4CD9-A24F-5F9BECADB934}" dt="2023-11-15T08:37:11.001" v="3" actId="404"/>
        <pc:sldMkLst>
          <pc:docMk/>
          <pc:sldMk cId="188278840" sldId="372"/>
        </pc:sldMkLst>
        <pc:spChg chg="mod">
          <ac:chgData name="Eben Bhujel" userId="0f9db9ec-00ad-46b6-9b96-35db36e90aee" providerId="ADAL" clId="{2598107D-E4F1-4CD9-A24F-5F9BECADB934}" dt="2023-11-15T08:37:11.001" v="3" actId="404"/>
          <ac:spMkLst>
            <pc:docMk/>
            <pc:sldMk cId="188278840" sldId="372"/>
            <ac:spMk id="7" creationId="{99545827-3704-1B48-9FBF-4141E294D2C0}"/>
          </ac:spMkLst>
        </pc:spChg>
      </pc:sldChg>
      <pc:sldChg chg="modSp mod">
        <pc:chgData name="Eben Bhujel" userId="0f9db9ec-00ad-46b6-9b96-35db36e90aee" providerId="ADAL" clId="{2598107D-E4F1-4CD9-A24F-5F9BECADB934}" dt="2023-11-15T08:37:44.121" v="4" actId="404"/>
        <pc:sldMkLst>
          <pc:docMk/>
          <pc:sldMk cId="2264081852" sldId="375"/>
        </pc:sldMkLst>
        <pc:spChg chg="mod">
          <ac:chgData name="Eben Bhujel" userId="0f9db9ec-00ad-46b6-9b96-35db36e90aee" providerId="ADAL" clId="{2598107D-E4F1-4CD9-A24F-5F9BECADB934}" dt="2023-11-15T08:37:44.121" v="4" actId="404"/>
          <ac:spMkLst>
            <pc:docMk/>
            <pc:sldMk cId="2264081852" sldId="375"/>
            <ac:spMk id="23" creationId="{87B47D42-7448-4F50-ADE9-2384FE10BB43}"/>
          </ac:spMkLst>
        </pc:spChg>
      </pc:sldChg>
      <pc:sldChg chg="modSp mod">
        <pc:chgData name="Eben Bhujel" userId="0f9db9ec-00ad-46b6-9b96-35db36e90aee" providerId="ADAL" clId="{2598107D-E4F1-4CD9-A24F-5F9BECADB934}" dt="2023-11-15T08:38:23.478" v="11" actId="404"/>
        <pc:sldMkLst>
          <pc:docMk/>
          <pc:sldMk cId="420723366" sldId="378"/>
        </pc:sldMkLst>
        <pc:spChg chg="mod">
          <ac:chgData name="Eben Bhujel" userId="0f9db9ec-00ad-46b6-9b96-35db36e90aee" providerId="ADAL" clId="{2598107D-E4F1-4CD9-A24F-5F9BECADB934}" dt="2023-11-15T08:38:17.946" v="7" actId="404"/>
          <ac:spMkLst>
            <pc:docMk/>
            <pc:sldMk cId="420723366" sldId="378"/>
            <ac:spMk id="7" creationId="{58DDA0E6-3930-49E6-BA26-7ADD52E72365}"/>
          </ac:spMkLst>
        </pc:spChg>
        <pc:spChg chg="mod">
          <ac:chgData name="Eben Bhujel" userId="0f9db9ec-00ad-46b6-9b96-35db36e90aee" providerId="ADAL" clId="{2598107D-E4F1-4CD9-A24F-5F9BECADB934}" dt="2023-11-15T08:38:23.478" v="11" actId="404"/>
          <ac:spMkLst>
            <pc:docMk/>
            <pc:sldMk cId="420723366" sldId="378"/>
            <ac:spMk id="8" creationId="{6F8F2A58-995E-4F34-B9BB-60515D97D7E1}"/>
          </ac:spMkLst>
        </pc:spChg>
        <pc:spChg chg="mod">
          <ac:chgData name="Eben Bhujel" userId="0f9db9ec-00ad-46b6-9b96-35db36e90aee" providerId="ADAL" clId="{2598107D-E4F1-4CD9-A24F-5F9BECADB934}" dt="2023-11-15T08:38:20.099" v="9" actId="404"/>
          <ac:spMkLst>
            <pc:docMk/>
            <pc:sldMk cId="420723366" sldId="378"/>
            <ac:spMk id="9" creationId="{790AC2EC-3CBB-433F-8245-0FF07048D0F0}"/>
          </ac:spMkLst>
        </pc:spChg>
      </pc:sldChg>
      <pc:sldChg chg="modSp mod">
        <pc:chgData name="Eben Bhujel" userId="0f9db9ec-00ad-46b6-9b96-35db36e90aee" providerId="ADAL" clId="{2598107D-E4F1-4CD9-A24F-5F9BECADB934}" dt="2023-11-15T08:38:47.730" v="15" actId="404"/>
        <pc:sldMkLst>
          <pc:docMk/>
          <pc:sldMk cId="4187154971" sldId="379"/>
        </pc:sldMkLst>
        <pc:spChg chg="mod">
          <ac:chgData name="Eben Bhujel" userId="0f9db9ec-00ad-46b6-9b96-35db36e90aee" providerId="ADAL" clId="{2598107D-E4F1-4CD9-A24F-5F9BECADB934}" dt="2023-11-15T08:38:45.044" v="13" actId="404"/>
          <ac:spMkLst>
            <pc:docMk/>
            <pc:sldMk cId="4187154971" sldId="379"/>
            <ac:spMk id="6" creationId="{3D8D1DEC-69DA-420E-9D76-571E9048F187}"/>
          </ac:spMkLst>
        </pc:spChg>
        <pc:spChg chg="mod">
          <ac:chgData name="Eben Bhujel" userId="0f9db9ec-00ad-46b6-9b96-35db36e90aee" providerId="ADAL" clId="{2598107D-E4F1-4CD9-A24F-5F9BECADB934}" dt="2023-11-15T08:38:47.730" v="15" actId="404"/>
          <ac:spMkLst>
            <pc:docMk/>
            <pc:sldMk cId="4187154971" sldId="379"/>
            <ac:spMk id="7" creationId="{773F1F6D-E07B-4B1D-859C-0F21646BBC9A}"/>
          </ac:spMkLst>
        </pc:spChg>
      </pc:sldChg>
      <pc:sldChg chg="modSp mod">
        <pc:chgData name="Eben Bhujel" userId="0f9db9ec-00ad-46b6-9b96-35db36e90aee" providerId="ADAL" clId="{2598107D-E4F1-4CD9-A24F-5F9BECADB934}" dt="2023-11-15T08:40:00.369" v="16" actId="688"/>
        <pc:sldMkLst>
          <pc:docMk/>
          <pc:sldMk cId="2963703164" sldId="383"/>
        </pc:sldMkLst>
        <pc:spChg chg="mod">
          <ac:chgData name="Eben Bhujel" userId="0f9db9ec-00ad-46b6-9b96-35db36e90aee" providerId="ADAL" clId="{2598107D-E4F1-4CD9-A24F-5F9BECADB934}" dt="2023-11-15T08:40:00.369" v="16" actId="688"/>
          <ac:spMkLst>
            <pc:docMk/>
            <pc:sldMk cId="2963703164" sldId="383"/>
            <ac:spMk id="14" creationId="{70ACFB70-2B28-48F8-900E-5BED32E2734B}"/>
          </ac:spMkLst>
        </pc:spChg>
      </pc:sldChg>
      <pc:sldChg chg="modSp mod">
        <pc:chgData name="Eben Bhujel" userId="0f9db9ec-00ad-46b6-9b96-35db36e90aee" providerId="ADAL" clId="{2598107D-E4F1-4CD9-A24F-5F9BECADB934}" dt="2023-11-15T08:41:52.458" v="20" actId="27636"/>
        <pc:sldMkLst>
          <pc:docMk/>
          <pc:sldMk cId="2769005738" sldId="387"/>
        </pc:sldMkLst>
        <pc:spChg chg="mod">
          <ac:chgData name="Eben Bhujel" userId="0f9db9ec-00ad-46b6-9b96-35db36e90aee" providerId="ADAL" clId="{2598107D-E4F1-4CD9-A24F-5F9BECADB934}" dt="2023-11-15T08:41:52.458" v="20" actId="27636"/>
          <ac:spMkLst>
            <pc:docMk/>
            <pc:sldMk cId="2769005738" sldId="387"/>
            <ac:spMk id="8" creationId="{205C06E2-56B6-4214-B474-71F7AF2FADD0}"/>
          </ac:spMkLst>
        </pc:spChg>
      </pc:sldChg>
      <pc:sldChg chg="modSp mod">
        <pc:chgData name="Eben Bhujel" userId="0f9db9ec-00ad-46b6-9b96-35db36e90aee" providerId="ADAL" clId="{2598107D-E4F1-4CD9-A24F-5F9BECADB934}" dt="2023-11-15T08:37:59.580" v="5" actId="404"/>
        <pc:sldMkLst>
          <pc:docMk/>
          <pc:sldMk cId="480210358" sldId="399"/>
        </pc:sldMkLst>
        <pc:spChg chg="mod">
          <ac:chgData name="Eben Bhujel" userId="0f9db9ec-00ad-46b6-9b96-35db36e90aee" providerId="ADAL" clId="{2598107D-E4F1-4CD9-A24F-5F9BECADB934}" dt="2023-11-15T08:37:59.580" v="5" actId="404"/>
          <ac:spMkLst>
            <pc:docMk/>
            <pc:sldMk cId="480210358" sldId="399"/>
            <ac:spMk id="18" creationId="{5307BA23-1153-4F7F-84EF-8D3849D5B7E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pPr/>
              <a:t>2023-12-06</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pPr/>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pPr/>
              <a:t>2023-12-06</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pPr/>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pPr/>
              <a:t>1</a:t>
            </a:fld>
            <a:endParaRPr lang="en-GB"/>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
          </p:nvPr>
        </p:nvSpPr>
        <p:spPr/>
        <p:txBody>
          <a:bodyPr/>
          <a:lstStyle/>
          <a:p>
            <a:fld id="{93F28D6D-EA6A-E844-8FEC-210152C040C6}" type="datetime1">
              <a:rPr lang="sv-SE" smtClean="0"/>
              <a:pPr/>
              <a:t>2023-12-06</a:t>
            </a:fld>
            <a:endParaRPr lang="en-GB"/>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p:nvPr>
        </p:nvSpPr>
        <p:spPr/>
        <p:txBody>
          <a:bodyPr/>
          <a:lstStyle/>
          <a:p>
            <a:r>
              <a:rPr lang="en-GB" dirty="0"/>
              <a:t>FORB</a:t>
            </a:r>
          </a:p>
        </p:txBody>
      </p:sp>
    </p:spTree>
    <p:extLst>
      <p:ext uri="{BB962C8B-B14F-4D97-AF65-F5344CB8AC3E}">
        <p14:creationId xmlns:p14="http://schemas.microsoft.com/office/powerpoint/2010/main" val="55391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defRPr/>
            </a:pPr>
            <a:r>
              <a:rPr lang="as-IN" dirty="0">
                <a:latin typeface="SolaimanLipi" pitchFamily="65" charset="0"/>
                <a:ea typeface="Nirmala UI" panose="020B0502040204020203" pitchFamily="34" charset="0"/>
                <a:cs typeface="SolaimanLipi" pitchFamily="65" charset="0"/>
              </a:rPr>
              <a:t>মানবাধিকারকে বাস্তবে পরিণত করতে বিশ্বের প্রায় সবগুলি রাষ্ট্র সর্বজনীন মানবাধিকার অর্থাৎ প্রতিটি ব্যক্তির অধিকার এবং সেই অধিকারগুলিকে সম্মান করা, রক্ষা করা এবং সমুন্নত ও প্রচার করার বিষয়ে সরকারের কর্তব্যসমূহের বিষয়ে সম্মত হয়েছে।</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2023-12-06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10</a:t>
            </a:fld>
            <a:endParaRPr lang="en-GB"/>
          </a:p>
        </p:txBody>
      </p:sp>
    </p:spTree>
    <p:extLst>
      <p:ext uri="{BB962C8B-B14F-4D97-AF65-F5344CB8AC3E}">
        <p14:creationId xmlns:p14="http://schemas.microsoft.com/office/powerpoint/2010/main" val="634730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সবচেয়ে গুরুত্বপূর্ণ তিনটি মানবাধিকার চুক্তি হল</a:t>
            </a:r>
          </a:p>
          <a:p>
            <a:r>
              <a:rPr lang="as-IN" dirty="0">
                <a:latin typeface="SolaimanLipi" pitchFamily="65" charset="0"/>
                <a:ea typeface="Nirmala UI" panose="020B0502040204020203" pitchFamily="34" charset="0"/>
                <a:cs typeface="SolaimanLipi" pitchFamily="65" charset="0"/>
              </a:rPr>
              <a:t>মানবাধিকারের সর্বজনীন ঘোষণাপত্র</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যা আমরা পোস্টারে দেখেছি</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এবং আরও দুটি বিশদ চুক্তি যা অধিকারসমূহকে আরও গভীরভাবে ব্যাখ্যা করে:</a:t>
            </a:r>
          </a:p>
          <a:p>
            <a:r>
              <a:rPr lang="as-IN" dirty="0">
                <a:latin typeface="SolaimanLipi" pitchFamily="65" charset="0"/>
                <a:ea typeface="Nirmala UI" panose="020B0502040204020203" pitchFamily="34" charset="0"/>
                <a:cs typeface="SolaimanLipi" pitchFamily="65" charset="0"/>
              </a:rPr>
              <a:t>নাগরিক ও রাজনৈতিক অধিকার বিষয়ক আন্তর্জাতিক চুক্তি (</a:t>
            </a:r>
            <a:r>
              <a:rPr lang="en-GB" dirty="0"/>
              <a:t>ICCPR</a:t>
            </a:r>
            <a:r>
              <a:rPr lang="as-IN" dirty="0">
                <a:latin typeface="SolaimanLipi" pitchFamily="65" charset="0"/>
                <a:ea typeface="Nirmala UI" panose="020B0502040204020203" pitchFamily="34" charset="0"/>
                <a:cs typeface="SolaimanLipi" pitchFamily="65" charset="0"/>
              </a:rPr>
              <a:t>) এবং</a:t>
            </a:r>
          </a:p>
          <a:p>
            <a:r>
              <a:rPr lang="as-IN" dirty="0">
                <a:latin typeface="SolaimanLipi" pitchFamily="65" charset="0"/>
                <a:ea typeface="Nirmala UI" panose="020B0502040204020203" pitchFamily="34" charset="0"/>
                <a:cs typeface="SolaimanLipi" pitchFamily="65" charset="0"/>
              </a:rPr>
              <a:t>অর্থনৈতিক, সামাজিক ও সাংস্কৃতিক অধিকার বিষয়ক আন্তর্জাতিক চুক্তি (</a:t>
            </a:r>
            <a:r>
              <a:rPr lang="en-GB"/>
              <a:t>ICESCR</a:t>
            </a:r>
            <a:r>
              <a:rPr lang="as-IN">
                <a:latin typeface="SolaimanLipi" pitchFamily="65" charset="0"/>
                <a:ea typeface="Nirmala UI" panose="020B0502040204020203" pitchFamily="34" charset="0"/>
                <a:cs typeface="SolaimanLipi" pitchFamily="65" charset="0"/>
              </a:rPr>
              <a:t>)</a:t>
            </a:r>
            <a:endParaRPr lang="nb-NO">
              <a:latin typeface="SolaimanLipi" pitchFamily="65" charset="0"/>
              <a:ea typeface="Nirmala UI" panose="020B0502040204020203" pitchFamily="34" charset="0"/>
              <a:cs typeface="SolaimanLipi" pitchFamily="65" charset="0"/>
            </a:endParaRPr>
          </a:p>
          <a:p>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এই দুটি চুক্তি</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মেনে চলা সমর্থনকারী দেশগুলির জন্য আইনত বাধ্যতামূলক।    </a:t>
            </a:r>
            <a:endParaRPr lang="sv-SE" sz="1200" kern="1200" dirty="0">
              <a:solidFill>
                <a:schemeClr val="tx1"/>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2023-12-06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11</a:t>
            </a:fld>
            <a:endParaRPr lang="en-GB"/>
          </a:p>
        </p:txBody>
      </p:sp>
    </p:spTree>
    <p:extLst>
      <p:ext uri="{BB962C8B-B14F-4D97-AF65-F5344CB8AC3E}">
        <p14:creationId xmlns:p14="http://schemas.microsoft.com/office/powerpoint/2010/main" val="3339116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as-IN" dirty="0">
                <a:latin typeface="SolaimanLipi" pitchFamily="65" charset="0"/>
                <a:ea typeface="Nirmala UI" panose="020B0502040204020203" pitchFamily="34" charset="0"/>
                <a:cs typeface="SolaimanLipi" pitchFamily="65" charset="0"/>
              </a:rPr>
              <a:t>উপরের মানচিত্রে সবুজ রঙের মধ্যে থাকা প্রতিটি দেশই এই দুইটি চুক্তির প্রতি অঙ্গিকারবদ্ধ হয়েছে।</a:t>
            </a:r>
          </a:p>
          <a:p>
            <a:pPr fontAlgn="base"/>
            <a:r>
              <a:rPr lang="as-IN" dirty="0">
                <a:latin typeface="SolaimanLipi" pitchFamily="65" charset="0"/>
                <a:ea typeface="Nirmala UI" panose="020B0502040204020203" pitchFamily="34" charset="0"/>
                <a:cs typeface="SolaimanLipi" pitchFamily="65" charset="0"/>
              </a:rPr>
              <a:t>এই সবগুলো দেশের সরকার স্বীকার করেছে যে</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আন্তর্জাতিক আইনের অধীনে তিনটি বিষয়ে তাদের আইনি দায়িত্ব রয়েছে:</a:t>
            </a:r>
          </a:p>
          <a:p>
            <a:pPr fontAlgn="base"/>
            <a:endParaRPr lang="as-IN" dirty="0">
              <a:latin typeface="SolaimanLipi" pitchFamily="65" charset="0"/>
              <a:ea typeface="Nirmala UI" panose="020B0502040204020203" pitchFamily="34" charset="0"/>
              <a:cs typeface="SolaimanLipi" pitchFamily="65"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as-IN" i="1" dirty="0">
                <a:latin typeface="SolaimanLipi" pitchFamily="65" charset="0"/>
                <a:ea typeface="Nirmala UI" panose="020B0502040204020203" pitchFamily="34" charset="0"/>
                <a:cs typeface="SolaimanLipi" pitchFamily="65" charset="0"/>
              </a:rPr>
              <a:t>(দ্রষ্টব্য: সবুজ রঙের দেশগুলি সংশ্লিষ্ট চুক্তিগুলোতে স্বাক্ষর করেছে এবং অনুসমর্থন করেছে, যার অর্থ এই যে তারা এটি অনুসরণ করতে আন্তর্জাতিক আইন দ্বারা আবদ্ধ। কমলা রঙের দেশগুলি চুক্তিতে স্বাক্ষর করেনি বা অনুসমর্থনও করেনি। হালকা হলুদ রঙের দেশগুলি কেবল স্বাক্ষর করেছে কিন্তু অনুসমর্থন করেনি, যার অর্থ এই যে</a:t>
            </a:r>
            <a:r>
              <a:rPr lang="en-US" i="1" dirty="0">
                <a:latin typeface="SolaimanLipi" pitchFamily="65" charset="0"/>
                <a:ea typeface="Nirmala UI" panose="020B0502040204020203" pitchFamily="34" charset="0"/>
                <a:cs typeface="SolaimanLipi" pitchFamily="65" charset="0"/>
              </a:rPr>
              <a:t>,</a:t>
            </a:r>
            <a:r>
              <a:rPr lang="as-IN" i="1" dirty="0">
                <a:latin typeface="SolaimanLipi" pitchFamily="65" charset="0"/>
                <a:ea typeface="Nirmala UI" panose="020B0502040204020203" pitchFamily="34" charset="0"/>
                <a:cs typeface="SolaimanLipi" pitchFamily="65" charset="0"/>
              </a:rPr>
              <a:t> তারা এই চুক্তিগুলো অনুসরণ করার রাজনৈতিক অভিপ্রায় ব্যক্ত করেছে কিন্তু এই চুক্তি মানতে তারা আইনত বাধ্য নয়। ধূসর রঙের দেশগুলি </a:t>
            </a:r>
            <a:r>
              <a:rPr lang="as-IN" i="1">
                <a:latin typeface="SolaimanLipi" pitchFamily="65" charset="0"/>
                <a:ea typeface="Nirmala UI" panose="020B0502040204020203" pitchFamily="34" charset="0"/>
                <a:cs typeface="SolaimanLipi" pitchFamily="65" charset="0"/>
              </a:rPr>
              <a:t>অধিকৃত অঞ্চল)</a:t>
            </a:r>
            <a:endParaRPr lang="sv-SE" sz="1200" i="1" kern="1200" dirty="0">
              <a:solidFill>
                <a:schemeClr val="tx1"/>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2023-12-06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12</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anose="020B0604020202020204" pitchFamily="34" charset="0"/>
              <a:buChar char="•"/>
            </a:pPr>
            <a:r>
              <a:rPr lang="as-IN" dirty="0">
                <a:latin typeface="SolaimanLipi" pitchFamily="65" charset="0"/>
                <a:ea typeface="Nirmala UI" panose="020B0502040204020203" pitchFamily="34" charset="0"/>
                <a:cs typeface="SolaimanLipi" pitchFamily="65" charset="0"/>
              </a:rPr>
              <a:t>আইনে উল্লেখিত মানবাধিকার</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এবং সংশ্লিষ্ট কর্মকর্তাদের গৃহিত পদক্ষেপগুলোকে মর্যাদা দেয়া। উদাহরণস্বরূপ, কোনো বৈষম্যমূলক আইন থাকা উচিত নয় এবং কাউকে নির্যাতন করা উচিত নয়।</a:t>
            </a:r>
          </a:p>
          <a:p>
            <a:pPr marL="171450" lvl="0" indent="-171450">
              <a:buFont typeface="Arial" panose="020B0604020202020204" pitchFamily="34" charset="0"/>
              <a:buChar char="•"/>
            </a:pPr>
            <a:r>
              <a:rPr lang="as-IN" dirty="0">
                <a:latin typeface="SolaimanLipi" pitchFamily="65" charset="0"/>
                <a:ea typeface="Nirmala UI" panose="020B0502040204020203" pitchFamily="34" charset="0"/>
                <a:cs typeface="SolaimanLipi" pitchFamily="65" charset="0"/>
              </a:rPr>
              <a:t>মানবাধিকার সুরক্ষিত করার জন্য, রাষ্ট্র বা অন্য কারোর দ্বারা অধিকার লঙ্ঘন হলে প্রত্যেকে যাতে বিচার চাইতে পারে তা নিশ্চিত করা।</a:t>
            </a:r>
          </a:p>
          <a:p>
            <a:pPr marL="171450" lvl="0" indent="-171450">
              <a:buFont typeface="Arial" panose="020B0604020202020204" pitchFamily="34" charset="0"/>
              <a:buChar char="•"/>
            </a:pPr>
            <a:r>
              <a:rPr lang="as-IN" dirty="0">
                <a:latin typeface="SolaimanLipi" pitchFamily="65" charset="0"/>
                <a:ea typeface="Nirmala UI" panose="020B0502040204020203" pitchFamily="34" charset="0"/>
                <a:cs typeface="SolaimanLipi" pitchFamily="65" charset="0"/>
              </a:rPr>
              <a:t>মানবাধিকার প্রচার ও সমুন্নত করার জন্য যথাসাধ্য চেষ্টা করা যাতে করে প্রত্যেকেরই অধিকার নিশ্চিত হয়। উদাহরণস্বরূপ, প্রত্যেকের স্বাস্থ্যসেবা ও শিক্ষার সুযোগ রয়েছে তা নিশ্চিত করার জন্য যথাসাধ্য চেষ্টা করা। সম্পদ ও সংস্থানের ভিত্তিতে প্রতিটি রাস্ট্রেরই অবস্থান ভিন্ন, তাই এই সামাজিক ও অর্থনৈতিক অধিকারগুলিকে বাস্তবে পরিণত করা একটি ধীর ধারাবাহিক প্রক্রিয়া।</a:t>
            </a:r>
            <a:endParaRPr lang="sv-SE" sz="1200" kern="1200" dirty="0">
              <a:solidFill>
                <a:schemeClr val="tx1"/>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2023-12-06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13</a:t>
            </a:fld>
            <a:endParaRPr lang="en-GB"/>
          </a:p>
        </p:txBody>
      </p:sp>
    </p:spTree>
    <p:extLst>
      <p:ext uri="{BB962C8B-B14F-4D97-AF65-F5344CB8AC3E}">
        <p14:creationId xmlns:p14="http://schemas.microsoft.com/office/powerpoint/2010/main" val="2174416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defRPr/>
            </a:pPr>
            <a:r>
              <a:rPr lang="as-IN" dirty="0">
                <a:latin typeface="SolaimanLipi" pitchFamily="65" charset="0"/>
                <a:ea typeface="Nirmala UI" panose="020B0502040204020203" pitchFamily="34" charset="0"/>
                <a:cs typeface="SolaimanLipi" pitchFamily="65" charset="0"/>
              </a:rPr>
              <a:t>রাষ্ট্রগুলো সম্মত হয়েছে যে প্রতিটি মানুষেরই সমানভাবে এই অধিকারগুলো রয়েছে। মানবাধিকারের সর্বজনীন ঘোষণার প্রথম অনুচ্ছেদে বলা হয়েছে, “প্রত্যেকটি মানুষই স্বাধীন অবস্থায় সম-মর্যাদা ও অধিকার নিয়ে জন্মগ্রহণ </a:t>
            </a:r>
            <a:r>
              <a:rPr lang="as-IN">
                <a:latin typeface="SolaimanLipi" pitchFamily="65" charset="0"/>
                <a:ea typeface="Nirmala UI" panose="020B0502040204020203" pitchFamily="34" charset="0"/>
                <a:cs typeface="SolaimanLipi" pitchFamily="65" charset="0"/>
              </a:rPr>
              <a:t>করে।</a:t>
            </a:r>
            <a:r>
              <a:rPr lang="nb-NO">
                <a:latin typeface="SolaimanLipi" pitchFamily="65" charset="0"/>
                <a:ea typeface="Nirmala UI" panose="020B0502040204020203" pitchFamily="34" charset="0"/>
                <a:cs typeface="SolaimanLipi" pitchFamily="65" charset="0"/>
              </a:rPr>
              <a:t> </a:t>
            </a:r>
            <a:r>
              <a:rPr lang="as-IN">
                <a:latin typeface="SolaimanLipi" pitchFamily="65" charset="0"/>
                <a:ea typeface="Nirmala UI" panose="020B0502040204020203" pitchFamily="34" charset="0"/>
                <a:cs typeface="SolaimanLipi" pitchFamily="65" charset="0"/>
              </a:rPr>
              <a:t>”  </a:t>
            </a:r>
            <a:r>
              <a:rPr lang="as-IN">
                <a:latin typeface="Nirmala UI" panose="020B0502040204020203" pitchFamily="34" charset="0"/>
                <a:ea typeface="Nirmala UI" panose="020B0502040204020203" pitchFamily="34" charset="0"/>
                <a:cs typeface="Nirmala UI" panose="020B0502040204020203" pitchFamily="34" charset="0"/>
              </a:rPr>
              <a:t>  </a:t>
            </a:r>
            <a:endParaRPr lang="as-IN"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2023-12-06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14</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defRPr/>
            </a:pPr>
            <a:r>
              <a:rPr lang="as-IN" dirty="0">
                <a:latin typeface="SolaimanLipi" pitchFamily="65" charset="0"/>
                <a:ea typeface="Nirmala UI" panose="020B0502040204020203" pitchFamily="34" charset="0"/>
                <a:cs typeface="SolaimanLipi" pitchFamily="65" charset="0"/>
              </a:rPr>
              <a:t>দুঃখের বিষয়, অনেক সরকার এই প্রতিশ্রুতিগুলো পালন করে না - অনেক মানুষেরই অধিকার লঙ্ঘন হয়েছে। নারী, মেয়ে শিশু, সংখ্যালঘু, প্রতিবন্ধী এবং অভিবাসীরা অধিকার লঙ্ঘনের বিশেষ ঝুঁকির মধ্যে থাকে। লিঙ্গ/জেন্ডার-ভিত্তিক সহিংসতা অধিকার লঙ্ঘনের এমন একটি উদাহরণ যা বিশ্বের প্রতিটি দেশে হর হামেশাই ঘটে থাকে।  </a:t>
            </a:r>
            <a:endParaRPr lang="sv-SE" sz="1200" kern="1200" dirty="0">
              <a:solidFill>
                <a:schemeClr val="tx1"/>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2023-12-06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15</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defRPr/>
            </a:pPr>
            <a:r>
              <a:rPr lang="as-IN" b="1" dirty="0">
                <a:latin typeface="SolaimanLipi" pitchFamily="65" charset="0"/>
                <a:ea typeface="Nirmala UI" panose="020B0502040204020203" pitchFamily="34" charset="0"/>
                <a:cs typeface="SolaimanLipi" pitchFamily="65" charset="0"/>
              </a:rPr>
              <a:t>মানবাধিকারের সমালোচনা</a:t>
            </a:r>
          </a:p>
          <a:p>
            <a:pPr lvl="0">
              <a:defRPr/>
            </a:pPr>
            <a:r>
              <a:rPr lang="as-IN" dirty="0">
                <a:latin typeface="SolaimanLipi" pitchFamily="65" charset="0"/>
                <a:ea typeface="Nirmala UI" panose="020B0502040204020203" pitchFamily="34" charset="0"/>
                <a:cs typeface="SolaimanLipi" pitchFamily="65" charset="0"/>
              </a:rPr>
              <a:t>কোনো সরকার যখন অধিকার </a:t>
            </a:r>
            <a:r>
              <a:rPr lang="as-IN" b="0" dirty="0">
                <a:latin typeface="SolaimanLipi" pitchFamily="65" charset="0"/>
                <a:ea typeface="Nirmala UI" panose="020B0502040204020203" pitchFamily="34" charset="0"/>
                <a:cs typeface="SolaimanLipi" pitchFamily="65" charset="0"/>
              </a:rPr>
              <a:t>লঙ্ঘন করে বা অধিকার লঙ্ঘন থেকে জনগণকে রক্ষা করতে ব্যর্থ হয়, তখন</a:t>
            </a:r>
            <a:r>
              <a:rPr lang="en-US" b="0"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সেই </a:t>
            </a:r>
            <a:r>
              <a:rPr lang="as-IN" b="0" dirty="0">
                <a:latin typeface="SolaimanLipi" pitchFamily="65" charset="0"/>
                <a:ea typeface="Nirmala UI" panose="020B0502040204020203" pitchFamily="34" charset="0"/>
                <a:cs typeface="SolaimanLipi" pitchFamily="65" charset="0"/>
              </a:rPr>
              <a:t>সরকারকে শাস্তি দেওয়ার মতো কোনও আন্তর্জাতিক পুলিশ বাহিনী থাকে না। সরকারকে মানবাধিকার মেনে চলতে বাধ্য করার জন্য কোনও আন্তর্জাতিক পুলিশ বাহিনী যদি নাই থাকে</a:t>
            </a:r>
            <a:r>
              <a:rPr lang="en-US" b="0" dirty="0">
                <a:latin typeface="SolaimanLipi" pitchFamily="65" charset="0"/>
                <a:ea typeface="Nirmala UI" panose="020B0502040204020203" pitchFamily="34" charset="0"/>
                <a:cs typeface="SolaimanLipi" pitchFamily="65" charset="0"/>
              </a:rPr>
              <a:t>,</a:t>
            </a:r>
            <a:r>
              <a:rPr lang="as-IN" b="0"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তাহলে </a:t>
            </a:r>
            <a:r>
              <a:rPr lang="as-IN" b="0" dirty="0">
                <a:latin typeface="SolaimanLipi" pitchFamily="65" charset="0"/>
                <a:ea typeface="Nirmala UI" panose="020B0502040204020203" pitchFamily="34" charset="0"/>
                <a:cs typeface="SolaimanLipi" pitchFamily="65" charset="0"/>
              </a:rPr>
              <a:t>মানবাধিকার কি দন্তহীন নয়? মানবাধিকার </a:t>
            </a:r>
            <a:r>
              <a:rPr lang="as-IN" dirty="0">
                <a:latin typeface="SolaimanLipi" pitchFamily="65" charset="0"/>
                <a:ea typeface="Nirmala UI" panose="020B0502040204020203" pitchFamily="34" charset="0"/>
                <a:cs typeface="SolaimanLipi" pitchFamily="65" charset="0"/>
              </a:rPr>
              <a:t>আসলে পরিবর্তনের </a:t>
            </a:r>
            <a:r>
              <a:rPr lang="as-IN" b="0" dirty="0">
                <a:latin typeface="SolaimanLipi" pitchFamily="65" charset="0"/>
                <a:ea typeface="Nirmala UI" panose="020B0502040204020203" pitchFamily="34" charset="0"/>
                <a:cs typeface="SolaimanLipi" pitchFamily="65" charset="0"/>
              </a:rPr>
              <a:t>কার্যকর হাতিয়ার নয়</a:t>
            </a:r>
            <a:r>
              <a:rPr lang="en-US" b="0"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 এটা </a:t>
            </a:r>
            <a:r>
              <a:rPr lang="as-IN" b="0" dirty="0">
                <a:latin typeface="SolaimanLipi" pitchFamily="65" charset="0"/>
                <a:ea typeface="Nirmala UI" panose="020B0502040204020203" pitchFamily="34" charset="0"/>
                <a:cs typeface="SolaimanLipi" pitchFamily="65" charset="0"/>
              </a:rPr>
              <a:t>কেবল কাগজে ছাপা শব্দ</a:t>
            </a:r>
            <a:r>
              <a:rPr lang="en-US" b="0" dirty="0">
                <a:latin typeface="SolaimanLipi" pitchFamily="65" charset="0"/>
                <a:ea typeface="Nirmala UI" panose="020B0502040204020203" pitchFamily="34" charset="0"/>
                <a:cs typeface="SolaimanLipi" pitchFamily="65" charset="0"/>
              </a:rPr>
              <a:t>!</a:t>
            </a:r>
            <a:endParaRPr lang="as-IN" b="0"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2023-12-06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16</a:t>
            </a:fld>
            <a:endParaRPr lang="en-GB"/>
          </a:p>
        </p:txBody>
      </p:sp>
    </p:spTree>
    <p:extLst>
      <p:ext uri="{BB962C8B-B14F-4D97-AF65-F5344CB8AC3E}">
        <p14:creationId xmlns:p14="http://schemas.microsoft.com/office/powerpoint/2010/main" val="2410246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as-IN" dirty="0">
                <a:latin typeface="SolaimanLipi" pitchFamily="65" charset="0"/>
                <a:ea typeface="Nirmala UI" panose="020B0502040204020203" pitchFamily="34" charset="0"/>
                <a:cs typeface="SolaimanLipi" pitchFamily="65" charset="0"/>
              </a:rPr>
              <a:t>এই ধরনের উক্তিগুলো পুরোপুরি মিথ্যা নয় - কিছু সরকারকে প্রভাবিত করা খুব কঠিন! কিন্তু অনেক দেশেই মানবাধিকার লঙ্ঘনের আন্তর্জাতিক ও অভ্যন্তরীণ সমালোচনা ইতিবাচক পরিবর্তন ঘটাতে সক্ষম হয়েছে। আন্তর্জাতিক পুলিশ বাহিনী ছাড়াও মানবাধিকার প্রচার ও সমুন্নত করার অনেক উপায় রয়েছে। </a:t>
            </a:r>
          </a:p>
          <a:p>
            <a:endParaRPr lang="sv-SE"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2023-12-06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17</a:t>
            </a:fld>
            <a:endParaRPr lang="en-GB"/>
          </a:p>
        </p:txBody>
      </p:sp>
    </p:spTree>
    <p:extLst>
      <p:ext uri="{BB962C8B-B14F-4D97-AF65-F5344CB8AC3E}">
        <p14:creationId xmlns:p14="http://schemas.microsoft.com/office/powerpoint/2010/main" val="3466728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মানবাধিকারের সমালোচনা করার পেছনে আরও কিছু বিষয় লক্ষ্য করা যায়। যেমন, মানবাধিকারের প্রতি আপনার দৃষ্টিভঙ্গি নিম্নোক্ত উক্তিগুলির সাথে সাদৃশ্যময় হতে পারে</a:t>
            </a:r>
            <a:r>
              <a:rPr lang="en-US" dirty="0">
                <a:latin typeface="SolaimanLipi" pitchFamily="65" charset="0"/>
                <a:ea typeface="Nirmala UI" panose="020B0502040204020203" pitchFamily="34" charset="0"/>
                <a:cs typeface="SolaimanLipi" pitchFamily="65" charset="0"/>
              </a:rPr>
              <a:t> -</a:t>
            </a:r>
            <a:endParaRPr lang="as-IN" dirty="0">
              <a:latin typeface="SolaimanLipi" pitchFamily="65" charset="0"/>
              <a:ea typeface="Nirmala UI" panose="020B0502040204020203" pitchFamily="34" charset="0"/>
              <a:cs typeface="SolaimanLipi" pitchFamily="65" charset="0"/>
            </a:endParaRP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মানবাধিকার</a:t>
            </a:r>
            <a:r>
              <a:rPr lang="en-US">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হয়তো আপনার কাছে একটি পারিভাষিক শব্দ</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মাত্র এবং এমন একটি বিষয় যেখানে নিজে জড়িত হওয়াটা আপনার কাছে জরুরী নয় কেননা আপনার মতে এটা মূলত আইনজীবী এবং রাজনীতিবিদদের বিষয়।</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অথবা </a:t>
            </a:r>
            <a:r>
              <a:rPr lang="as-IN" dirty="0">
                <a:latin typeface="SolaimanLipi" pitchFamily="65" charset="0"/>
                <a:ea typeface="Nirmala UI" panose="020B0502040204020203" pitchFamily="34" charset="0"/>
                <a:cs typeface="SolaimanLipi" pitchFamily="65" charset="0"/>
              </a:rPr>
              <a:t>আপনি হয়তো মনে করেন দৈনন্দিন জীবন থেকে মানবাধিকার অনেক দূরে সরে গেছে - যা নিয়ে এখন মাথা ঘামানো কেবল রাজধানীর অভিজাতদেরই সাজে।</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অথবা </a:t>
            </a:r>
            <a:r>
              <a:rPr lang="as-IN" dirty="0">
                <a:latin typeface="SolaimanLipi" pitchFamily="65" charset="0"/>
                <a:ea typeface="Nirmala UI" panose="020B0502040204020203" pitchFamily="34" charset="0"/>
                <a:cs typeface="SolaimanLipi" pitchFamily="65" charset="0"/>
              </a:rPr>
              <a:t>আপনি হয়তো মনে করেন যে</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আন্তর্জাতিক রাজনীতির রঙ্গভূমিতে মানবাধিকার এমন একটি নতুন অস্ত্র যা অবলম্বন করে কিছু সরকার কপটভাবে তাদের বিরোধীদের সমালোচনা করে যদিও তারা নিজেরাই হরহামেশা মানবাধিকার লঙ্ঘন করে।</a:t>
            </a:r>
          </a:p>
          <a:p>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প্রকৃতপক্ষে, মানবাধিকার আইনের সাথে সম্পর্কিত। রাজনীতিবিদরা আইন তৈরি করেন এবং আইনজীবীরা আদালতের মাধ্যমে মানবাধিকারের জন্য লড়াই করতে পারেন। এবং হ্যাঁ এটা সত্যি যে,</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‘মানবাধিকার’ শব্দটি কখনও কখনও রাজনৈতিক উদ্দেশ্যে ব্যবহার এবং অপব্যবহার করা হয়।</a:t>
            </a:r>
          </a:p>
          <a:p>
            <a:r>
              <a:rPr lang="as-IN" dirty="0">
                <a:latin typeface="SolaimanLipi" pitchFamily="65" charset="0"/>
                <a:ea typeface="Nirmala UI" panose="020B0502040204020203" pitchFamily="34" charset="0"/>
                <a:cs typeface="SolaimanLipi" pitchFamily="65" charset="0"/>
              </a:rPr>
              <a:t>কিন্তু মানবাধিকারের পরিসর আরও অনেক অনেক ব্যাপক!  </a:t>
            </a:r>
            <a:endParaRPr lang="sv-SE" sz="1200" kern="1200" dirty="0">
              <a:solidFill>
                <a:schemeClr val="tx1"/>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2023-12-06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18</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dirty="0">
                <a:latin typeface="SolaimanLipi" pitchFamily="65" charset="0"/>
                <a:ea typeface="Nirmala UI" panose="020B0502040204020203" pitchFamily="34" charset="0"/>
                <a:cs typeface="SolaimanLipi" pitchFamily="65" charset="0"/>
              </a:rPr>
              <a:t>মানবাধিকার এবং আমরা</a:t>
            </a:r>
          </a:p>
          <a:p>
            <a:r>
              <a:rPr lang="as-IN" b="0" dirty="0">
                <a:latin typeface="SolaimanLipi" pitchFamily="65" charset="0"/>
                <a:ea typeface="Nirmala UI" panose="020B0502040204020203" pitchFamily="34" charset="0"/>
                <a:cs typeface="SolaimanLipi" pitchFamily="65" charset="0"/>
              </a:rPr>
              <a:t>মানবাধিকার আসলে আমাদের দৈনন্দিন জীবনের চাহিদাগুলির সাথে সম্পর্কিত</a:t>
            </a:r>
            <a:r>
              <a:rPr lang="en-US" b="0" dirty="0">
                <a:latin typeface="SolaimanLipi" pitchFamily="65" charset="0"/>
                <a:ea typeface="Nirmala UI" panose="020B0502040204020203" pitchFamily="34" charset="0"/>
                <a:cs typeface="SolaimanLipi" pitchFamily="65" charset="0"/>
              </a:rPr>
              <a:t>;</a:t>
            </a:r>
            <a:r>
              <a:rPr lang="as-IN" b="0" dirty="0">
                <a:latin typeface="SolaimanLipi" pitchFamily="65" charset="0"/>
                <a:ea typeface="Nirmala UI" panose="020B0502040204020203" pitchFamily="34" charset="0"/>
                <a:cs typeface="SolaimanLipi" pitchFamily="65" charset="0"/>
              </a:rPr>
              <a:t> স্কুলে, ক্ষেতে-খামারে, কর্মক্ষেত্রে, বাড়িতে এবং আশেপাশে কী ঘটে তার সাথে সম্পর্কিত</a:t>
            </a:r>
            <a:r>
              <a:rPr lang="en-US" b="0" dirty="0">
                <a:latin typeface="SolaimanLipi" pitchFamily="65" charset="0"/>
                <a:ea typeface="Nirmala UI" panose="020B0502040204020203" pitchFamily="34" charset="0"/>
                <a:cs typeface="SolaimanLipi" pitchFamily="65" charset="0"/>
              </a:rPr>
              <a:t>;</a:t>
            </a:r>
            <a:r>
              <a:rPr lang="as-IN" b="0" dirty="0">
                <a:latin typeface="SolaimanLipi" pitchFamily="65" charset="0"/>
                <a:ea typeface="Nirmala UI" panose="020B0502040204020203" pitchFamily="34" charset="0"/>
                <a:cs typeface="SolaimanLipi" pitchFamily="65" charset="0"/>
              </a:rPr>
              <a:t> আমাদের একে অপরের সাথে কীভাবে আচরণ করা উচিত এবং অন্যের কাছ থেকে </a:t>
            </a:r>
            <a:r>
              <a:rPr lang="as-IN" dirty="0">
                <a:latin typeface="SolaimanLipi" pitchFamily="65" charset="0"/>
                <a:ea typeface="Nirmala UI" panose="020B0502040204020203" pitchFamily="34" charset="0"/>
                <a:cs typeface="SolaimanLipi" pitchFamily="65" charset="0"/>
              </a:rPr>
              <a:t>কীরকম </a:t>
            </a:r>
            <a:r>
              <a:rPr lang="as-IN" b="0" dirty="0">
                <a:latin typeface="SolaimanLipi" pitchFamily="65" charset="0"/>
                <a:ea typeface="Nirmala UI" panose="020B0502040204020203" pitchFamily="34" charset="0"/>
                <a:cs typeface="SolaimanLipi" pitchFamily="65" charset="0"/>
              </a:rPr>
              <a:t>আচরণ পাওয়া উচিত তার সাথে সম্পর্কিত</a:t>
            </a:r>
            <a:r>
              <a:rPr lang="en-US" b="0" dirty="0">
                <a:latin typeface="SolaimanLipi" pitchFamily="65" charset="0"/>
                <a:ea typeface="Nirmala UI" panose="020B0502040204020203" pitchFamily="34" charset="0"/>
                <a:cs typeface="SolaimanLipi" pitchFamily="65" charset="0"/>
              </a:rPr>
              <a:t>;</a:t>
            </a:r>
            <a:r>
              <a:rPr lang="as-IN" b="0" dirty="0">
                <a:latin typeface="SolaimanLipi" pitchFamily="65" charset="0"/>
                <a:ea typeface="Nirmala UI" panose="020B0502040204020203" pitchFamily="34" charset="0"/>
                <a:cs typeface="SolaimanLipi" pitchFamily="65" charset="0"/>
              </a:rPr>
              <a:t> যারা আমাদের উপর ক্ষমতা রাখেন, যেমন বাড়িওয়ালা, নিয়োগকর্তা, শিক্ষক বা পরিবারের সদস্য -এদের দ্বারা নির্যাতিত হওয়া থেকে </a:t>
            </a:r>
            <a:r>
              <a:rPr lang="as-IN" dirty="0">
                <a:latin typeface="SolaimanLipi" pitchFamily="65" charset="0"/>
                <a:ea typeface="Nirmala UI" panose="020B0502040204020203" pitchFamily="34" charset="0"/>
                <a:cs typeface="SolaimanLipi" pitchFamily="65" charset="0"/>
              </a:rPr>
              <a:t>সুরক্ষা পাওয়ার </a:t>
            </a:r>
            <a:r>
              <a:rPr lang="as-IN" b="0" dirty="0">
                <a:latin typeface="SolaimanLipi" pitchFamily="65" charset="0"/>
                <a:ea typeface="Nirmala UI" panose="020B0502040204020203" pitchFamily="34" charset="0"/>
                <a:cs typeface="SolaimanLipi" pitchFamily="65" charset="0"/>
              </a:rPr>
              <a:t>সাথে সম্পর্কিত</a:t>
            </a:r>
            <a:r>
              <a:rPr lang="en-US" b="0" dirty="0">
                <a:latin typeface="SolaimanLipi" pitchFamily="65" charset="0"/>
                <a:ea typeface="Nirmala UI" panose="020B0502040204020203" pitchFamily="34" charset="0"/>
                <a:cs typeface="SolaimanLipi" pitchFamily="65" charset="0"/>
              </a:rPr>
              <a:t>;</a:t>
            </a:r>
            <a:r>
              <a:rPr lang="as-IN" b="0" dirty="0">
                <a:latin typeface="SolaimanLipi" pitchFamily="65" charset="0"/>
                <a:ea typeface="Nirmala UI" panose="020B0502040204020203" pitchFamily="34" charset="0"/>
                <a:cs typeface="SolaimanLipi" pitchFamily="65" charset="0"/>
              </a:rPr>
              <a:t> এবং অবশ্যই, পুলিশ, আদালত, সেনাবাহিনী এবং সরকারের মতো কর্তৃপক্ষের দ্বারা নির্যাতিত হওয়া থেকে </a:t>
            </a:r>
            <a:r>
              <a:rPr lang="as-IN" dirty="0">
                <a:latin typeface="SolaimanLipi" pitchFamily="65" charset="0"/>
                <a:ea typeface="Nirmala UI" panose="020B0502040204020203" pitchFamily="34" charset="0"/>
                <a:cs typeface="SolaimanLipi" pitchFamily="65" charset="0"/>
              </a:rPr>
              <a:t>সুরক্ষা পাওয়ার সাথে সম্পর্কিত।</a:t>
            </a:r>
            <a:endParaRPr lang="as-IN" b="0" dirty="0">
              <a:latin typeface="SolaimanLipi" pitchFamily="65" charset="0"/>
              <a:ea typeface="Nirmala UI" panose="020B0502040204020203" pitchFamily="34" charset="0"/>
              <a:cs typeface="SolaimanLipi" pitchFamily="65" charset="0"/>
            </a:endParaRPr>
          </a:p>
          <a:p>
            <a:endParaRPr lang="as-IN" b="0" dirty="0">
              <a:latin typeface="SolaimanLipi" pitchFamily="65" charset="0"/>
              <a:ea typeface="Nirmala UI" panose="020B0502040204020203" pitchFamily="34" charset="0"/>
              <a:cs typeface="SolaimanLipi" pitchFamily="65" charset="0"/>
            </a:endParaRPr>
          </a:p>
          <a:p>
            <a:r>
              <a:rPr lang="as-IN" b="0" dirty="0">
                <a:latin typeface="SolaimanLipi" pitchFamily="65" charset="0"/>
                <a:ea typeface="Nirmala UI" panose="020B0502040204020203" pitchFamily="34" charset="0"/>
                <a:cs typeface="SolaimanLipi" pitchFamily="65" charset="0"/>
              </a:rPr>
              <a:t>পরিশেষে বলা যায় যে</a:t>
            </a:r>
            <a:r>
              <a:rPr lang="en-US" b="0" dirty="0">
                <a:latin typeface="SolaimanLipi" pitchFamily="65" charset="0"/>
                <a:ea typeface="Nirmala UI" panose="020B0502040204020203" pitchFamily="34" charset="0"/>
                <a:cs typeface="SolaimanLipi" pitchFamily="65" charset="0"/>
              </a:rPr>
              <a:t>,</a:t>
            </a:r>
            <a:r>
              <a:rPr lang="as-IN" b="0" dirty="0">
                <a:latin typeface="SolaimanLipi" pitchFamily="65" charset="0"/>
                <a:ea typeface="Nirmala UI" panose="020B0502040204020203" pitchFamily="34" charset="0"/>
                <a:cs typeface="SolaimanLipi" pitchFamily="65" charset="0"/>
              </a:rPr>
              <a:t> মানবাধিকার সেই সমাজের সাথে সম্পর্কিত যে সমাজে বাস করতে আমরা আগ্রহী এবং</a:t>
            </a:r>
            <a:r>
              <a:rPr lang="en-US" b="0" dirty="0">
                <a:latin typeface="SolaimanLipi" pitchFamily="65" charset="0"/>
                <a:ea typeface="Nirmala UI" panose="020B0502040204020203" pitchFamily="34" charset="0"/>
                <a:cs typeface="SolaimanLipi" pitchFamily="65" charset="0"/>
              </a:rPr>
              <a:t> </a:t>
            </a:r>
            <a:r>
              <a:rPr lang="as-IN" b="0" dirty="0">
                <a:latin typeface="SolaimanLipi" pitchFamily="65" charset="0"/>
                <a:ea typeface="Nirmala UI" panose="020B0502040204020203" pitchFamily="34" charset="0"/>
                <a:cs typeface="SolaimanLipi" pitchFamily="65" charset="0"/>
              </a:rPr>
              <a:t> যেরকম সমাজ গড়ে তোলার জন্য কাজ করতে চাই। মানবাধিকারকে বাস্তব রূপ দিতে হলে </a:t>
            </a:r>
            <a:r>
              <a:rPr lang="as-IN" dirty="0">
                <a:latin typeface="SolaimanLipi" pitchFamily="65" charset="0"/>
                <a:ea typeface="Nirmala UI" panose="020B0502040204020203" pitchFamily="34" charset="0"/>
                <a:cs typeface="SolaimanLipi" pitchFamily="65" charset="0"/>
              </a:rPr>
              <a:t>সমাজের প্রত্যেককেই </a:t>
            </a:r>
            <a:r>
              <a:rPr lang="as-IN" b="0" dirty="0">
                <a:latin typeface="SolaimanLipi" pitchFamily="65" charset="0"/>
                <a:ea typeface="Nirmala UI" panose="020B0502040204020203" pitchFamily="34" charset="0"/>
                <a:cs typeface="SolaimanLipi" pitchFamily="65" charset="0"/>
              </a:rPr>
              <a:t>একটি ভূমিকা পালন করতে হবে। অনেক মানবাধিকার লঙ্ঘন ঘটে কারণ সাধারণ মানুষ অন্য মানুষের অধিকারকে সম্মান করে না - যেমন, আমরা কিছু মানুষের সাথে এমনভাবে আচরণ করি যেন তারা আমাদের সমান বা সমকক্ষ </a:t>
            </a:r>
            <a:r>
              <a:rPr lang="as-IN" dirty="0">
                <a:latin typeface="SolaimanLipi" pitchFamily="65" charset="0"/>
                <a:ea typeface="Nirmala UI" panose="020B0502040204020203" pitchFamily="34" charset="0"/>
                <a:cs typeface="SolaimanLipi" pitchFamily="65" charset="0"/>
              </a:rPr>
              <a:t>নন। </a:t>
            </a:r>
            <a:r>
              <a:rPr lang="as-IN" b="0" dirty="0">
                <a:latin typeface="SolaimanLipi" pitchFamily="65" charset="0"/>
                <a:ea typeface="Nirmala UI" panose="020B0502040204020203" pitchFamily="34" charset="0"/>
                <a:cs typeface="SolaimanLipi" pitchFamily="65" charset="0"/>
              </a:rPr>
              <a:t>সরকার, ব্যবসা</a:t>
            </a:r>
            <a:r>
              <a:rPr lang="en-US" b="0"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প্রতিষ্ঠান </a:t>
            </a:r>
            <a:r>
              <a:rPr lang="as-IN" b="0" dirty="0">
                <a:latin typeface="SolaimanLipi" pitchFamily="65" charset="0"/>
                <a:ea typeface="Nirmala UI" panose="020B0502040204020203" pitchFamily="34" charset="0"/>
                <a:cs typeface="SolaimanLipi" pitchFamily="65" charset="0"/>
              </a:rPr>
              <a:t>এবং </a:t>
            </a:r>
            <a:r>
              <a:rPr lang="as-IN" dirty="0">
                <a:latin typeface="SolaimanLipi" pitchFamily="65" charset="0"/>
                <a:ea typeface="Nirmala UI" panose="020B0502040204020203" pitchFamily="34" charset="0"/>
                <a:cs typeface="SolaimanLipi" pitchFamily="65" charset="0"/>
              </a:rPr>
              <a:t>বিভিন্ন ব্যক্তি </a:t>
            </a:r>
            <a:r>
              <a:rPr lang="as-IN" b="0" dirty="0">
                <a:latin typeface="SolaimanLipi" pitchFamily="65" charset="0"/>
                <a:ea typeface="Nirmala UI" panose="020B0502040204020203" pitchFamily="34" charset="0"/>
                <a:cs typeface="SolaimanLipi" pitchFamily="65" charset="0"/>
              </a:rPr>
              <a:t>মানবাধিকার লঙ্ঘন চালিয়ে যেতে সক্ষম হয় কারণ </a:t>
            </a:r>
            <a:r>
              <a:rPr lang="as-IN" dirty="0">
                <a:latin typeface="SolaimanLipi" pitchFamily="65" charset="0"/>
                <a:ea typeface="Nirmala UI" panose="020B0502040204020203" pitchFamily="34" charset="0"/>
                <a:cs typeface="SolaimanLipi" pitchFamily="65" charset="0"/>
              </a:rPr>
              <a:t>মানুষ </a:t>
            </a:r>
            <a:r>
              <a:rPr lang="as-IN" b="0" dirty="0">
                <a:latin typeface="SolaimanLipi" pitchFamily="65" charset="0"/>
                <a:ea typeface="Nirmala UI" panose="020B0502040204020203" pitchFamily="34" charset="0"/>
                <a:cs typeface="SolaimanLipi" pitchFamily="65" charset="0"/>
              </a:rPr>
              <a:t>একে অন্যের পাশে </a:t>
            </a:r>
            <a:r>
              <a:rPr lang="as-IN" dirty="0">
                <a:latin typeface="SolaimanLipi" pitchFamily="65" charset="0"/>
                <a:ea typeface="Nirmala UI" panose="020B0502040204020203" pitchFamily="34" charset="0"/>
                <a:cs typeface="SolaimanLipi" pitchFamily="65" charset="0"/>
              </a:rPr>
              <a:t>এসে দাঁড়ায় </a:t>
            </a:r>
            <a:r>
              <a:rPr lang="as-IN" b="0" dirty="0">
                <a:latin typeface="SolaimanLipi" pitchFamily="65" charset="0"/>
                <a:ea typeface="Nirmala UI" panose="020B0502040204020203" pitchFamily="34" charset="0"/>
                <a:cs typeface="SolaimanLipi" pitchFamily="65" charset="0"/>
              </a:rPr>
              <a:t>না এবং পরিবর্তনের চেষ্টাও করে না। </a:t>
            </a:r>
            <a:r>
              <a:rPr lang="as-IN" dirty="0">
                <a:latin typeface="SolaimanLipi" pitchFamily="65" charset="0"/>
                <a:ea typeface="Nirmala UI" panose="020B0502040204020203" pitchFamily="34" charset="0"/>
                <a:cs typeface="SolaimanLipi" pitchFamily="65" charset="0"/>
              </a:rPr>
              <a:t>অধিকাংশ ক্ষেত্রেই আমরা নীরব দর্শকের ভূমিকা পালন করি। </a:t>
            </a:r>
            <a:r>
              <a:rPr lang="as-IN" b="0" dirty="0">
                <a:latin typeface="SolaimanLipi" pitchFamily="65" charset="0"/>
                <a:ea typeface="Nirmala UI" panose="020B0502040204020203" pitchFamily="34" charset="0"/>
                <a:cs typeface="SolaimanLipi" pitchFamily="65" charset="0"/>
              </a:rPr>
              <a: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2023-12-06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19</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pPr/>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pPr/>
              <a:t>2023-12-06</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cs typeface="SolaimanLipi" pitchFamily="65" charset="0"/>
              </a:rPr>
              <a:t>আমরা সরকার নই - আমরা আন্তর্জাতিক মানবাধিকার চুক্তিতে স্বাক্ষর করিনি। মানবাধিকার মেনে চলা হচ্ছে কিনা তা নিশ্চিত করার কোন আইনগত দায়িত্ব আমাদের নেই। কিন্তু আমরা যুক্তি ও বিবেকসম্পন্ন মানুষ এবং একে অন্যের প্রতি আমাদের নৈতিক একটা দায়িত্ব রয়েছে। মানবাধিকারের সর্বজনীন ঘোষণা অনুযায়ী:</a:t>
            </a:r>
          </a:p>
          <a:p>
            <a:r>
              <a:rPr lang="as-IN" i="1">
                <a:latin typeface="SolaimanLipi" pitchFamily="65" charset="0"/>
                <a:cs typeface="SolaimanLipi" pitchFamily="65" charset="0"/>
              </a:rPr>
              <a:t>“প্রতিটি </a:t>
            </a:r>
            <a:r>
              <a:rPr lang="as-IN" i="1" dirty="0">
                <a:latin typeface="SolaimanLipi" pitchFamily="65" charset="0"/>
                <a:cs typeface="SolaimanLipi" pitchFamily="65" charset="0"/>
              </a:rPr>
              <a:t>মানুষ সম-মর্যাদা ও অধিকার নিয়ে জন্মগ্রহণ করে। তাঁদের বিবেক এবং বুদ্ধি আছে; সুতরাং প্রত্যেকেরই একে অপরের প্রতি ভ্রাতৃত্বসুলভ মনোভাব নিয়ে আচরণ করা </a:t>
            </a:r>
            <a:r>
              <a:rPr lang="as-IN" i="1">
                <a:latin typeface="SolaimanLipi" pitchFamily="65" charset="0"/>
                <a:cs typeface="SolaimanLipi" pitchFamily="65" charset="0"/>
              </a:rPr>
              <a:t>উচিত।”</a:t>
            </a:r>
            <a:r>
              <a:rPr lang="nb-NO" i="1">
                <a:latin typeface="SolaimanLipi" pitchFamily="65" charset="0"/>
                <a:cs typeface="SolaimanLipi" pitchFamily="65" charset="0"/>
              </a:rPr>
              <a:t> </a:t>
            </a:r>
            <a:r>
              <a:rPr lang="as-IN" i="1">
                <a:latin typeface="SolaimanLipi" pitchFamily="65" charset="0"/>
                <a:cs typeface="SolaimanLipi" pitchFamily="65" charset="0"/>
              </a:rPr>
              <a:t> </a:t>
            </a:r>
            <a:endParaRPr lang="as-IN" i="1" dirty="0">
              <a:latin typeface="SolaimanLipi" pitchFamily="65" charset="0"/>
              <a:cs typeface="SolaimanLipi" pitchFamily="65" charset="0"/>
            </a:endParaRPr>
          </a:p>
          <a:p>
            <a:r>
              <a:rPr lang="as-IN" i="1">
                <a:latin typeface="SolaimanLipi" pitchFamily="65" charset="0"/>
                <a:cs typeface="SolaimanLipi" pitchFamily="65" charset="0"/>
              </a:rPr>
              <a:t>“প্রতিটি </a:t>
            </a:r>
            <a:r>
              <a:rPr lang="as-IN" i="1" dirty="0">
                <a:latin typeface="SolaimanLipi" pitchFamily="65" charset="0"/>
                <a:cs typeface="SolaimanLipi" pitchFamily="65" charset="0"/>
              </a:rPr>
              <a:t>ব্যক্তি এবং সমাজের প্রতিটি অঙ্গ [...] পাঠদান ও শিক্ষার মাধ্যমে এ‌ই স্বাধীনতা ও অধিকারসমূহের প্রতি শ্রদ্ধাবোধ জাগ্রত করতে সচেষ্ট </a:t>
            </a:r>
            <a:r>
              <a:rPr lang="as-IN" i="1">
                <a:latin typeface="SolaimanLipi" pitchFamily="65" charset="0"/>
                <a:cs typeface="SolaimanLipi" pitchFamily="65" charset="0"/>
              </a:rPr>
              <a:t>হবে।</a:t>
            </a:r>
            <a:r>
              <a:rPr lang="nb-NO" i="1">
                <a:latin typeface="SolaimanLipi" pitchFamily="65" charset="0"/>
                <a:cs typeface="SolaimanLipi" pitchFamily="65" charset="0"/>
              </a:rPr>
              <a:t> </a:t>
            </a:r>
            <a:r>
              <a:rPr lang="as-IN" i="1">
                <a:latin typeface="SolaimanLipi" pitchFamily="65" charset="0"/>
                <a:cs typeface="SolaimanLipi" pitchFamily="65" charset="0"/>
              </a:rPr>
              <a:t>”</a:t>
            </a:r>
            <a:endParaRPr lang="as-IN" i="1" dirty="0">
              <a:latin typeface="SolaimanLipi" pitchFamily="65" charset="0"/>
              <a:cs typeface="SolaimanLipi" pitchFamily="65" charset="0"/>
            </a:endParaRPr>
          </a:p>
          <a:p>
            <a:r>
              <a:rPr lang="as-IN" dirty="0">
                <a:latin typeface="SolaimanLipi" pitchFamily="65" charset="0"/>
                <a:cs typeface="SolaimanLipi" pitchFamily="65" charset="0"/>
              </a:rPr>
              <a:t>অন্যদের জীবনের উপর ইতিবাচক বা নেতিবাচক প্রভাব বিস্তার করার ক্ষমতা যখন আমাদের তৈরী হয়</a:t>
            </a:r>
            <a:r>
              <a:rPr lang="en-US" dirty="0">
                <a:latin typeface="SolaimanLipi" pitchFamily="65" charset="0"/>
                <a:cs typeface="SolaimanLipi" pitchFamily="65" charset="0"/>
              </a:rPr>
              <a:t>,</a:t>
            </a:r>
            <a:r>
              <a:rPr lang="as-IN" dirty="0">
                <a:latin typeface="SolaimanLipi" pitchFamily="65" charset="0"/>
                <a:cs typeface="SolaimanLipi" pitchFamily="65" charset="0"/>
              </a:rPr>
              <a:t> তখন মানবাধিকারকে সমুন্নত রাখাও আমাদের নৈতিক দায়িত্বে পরিণত হয়।</a:t>
            </a:r>
          </a:p>
          <a:p>
            <a:endParaRPr lang="as-IN" dirty="0">
              <a:latin typeface="SolaimanLipi" pitchFamily="65" charset="0"/>
              <a:cs typeface="SolaimanLipi" pitchFamily="65" charset="0"/>
            </a:endParaRPr>
          </a:p>
          <a:p>
            <a:r>
              <a:rPr lang="as-IN" dirty="0">
                <a:latin typeface="SolaimanLipi" pitchFamily="65" charset="0"/>
                <a:cs typeface="SolaimanLipi" pitchFamily="65" charset="0"/>
              </a:rPr>
              <a:t>কারও পক্ষেই সবকিছু করা সম্ভব নয় - কিছু পরিস্থিতিতে আমাদের করণীয় কী তা নির্ধারণ করাও কঠিন হয়ে ওঠে। কিন্তু অন্যায় সংঘটিত হতে দেখলে সাহায্য করার জন্য আমরা কিছু অন্তত করতে পারি। চেষ্টা করাটাও হয়তো আমাদের নৈতিক দায়িত্ব।</a:t>
            </a:r>
          </a:p>
          <a:p>
            <a:endParaRPr lang="as-IN" dirty="0">
              <a:latin typeface="SolaimanLipi" pitchFamily="65" charset="0"/>
              <a:cs typeface="SolaimanLipi" pitchFamily="65" charset="0"/>
            </a:endParaRPr>
          </a:p>
          <a:p>
            <a:r>
              <a:rPr lang="as-IN" dirty="0">
                <a:latin typeface="SolaimanLipi" pitchFamily="65" charset="0"/>
                <a:cs typeface="SolaimanLipi" pitchFamily="65" charset="0"/>
              </a:rPr>
              <a:t>কিছু করা একজন ভালো প্রতিবেশী হওয়ার মতোই সহজ।</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2023-12-06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20</a:t>
            </a:fld>
            <a:endParaRPr lang="en-GB"/>
          </a:p>
        </p:txBody>
      </p:sp>
    </p:spTree>
    <p:extLst>
      <p:ext uri="{BB962C8B-B14F-4D97-AF65-F5344CB8AC3E}">
        <p14:creationId xmlns:p14="http://schemas.microsoft.com/office/powerpoint/2010/main" val="3419279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as-IN" b="1" dirty="0">
                <a:latin typeface="SolaimanLipi" pitchFamily="65" charset="0"/>
                <a:ea typeface="Nirmala UI" panose="020B0502040204020203" pitchFamily="34" charset="0"/>
                <a:cs typeface="SolaimanLipi" pitchFamily="65" charset="0"/>
              </a:rPr>
              <a:t>একজন সমাজ পরিবর্তনকারীর গল্প</a:t>
            </a:r>
          </a:p>
          <a:p>
            <a:pPr fontAlgn="base"/>
            <a:r>
              <a:rPr lang="as-IN" b="0" dirty="0">
                <a:latin typeface="SolaimanLipi" pitchFamily="65" charset="0"/>
                <a:ea typeface="Nirmala UI" panose="020B0502040204020203" pitchFamily="34" charset="0"/>
                <a:cs typeface="SolaimanLipi" pitchFamily="65" charset="0"/>
              </a:rPr>
              <a:t>শাফাক হাসান দক্ষিণ লন্ডনের একজন ব্রিটিশ মুসলিম </a:t>
            </a:r>
            <a:r>
              <a:rPr lang="as-IN" dirty="0">
                <a:latin typeface="SolaimanLipi" pitchFamily="65" charset="0"/>
                <a:ea typeface="Nirmala UI" panose="020B0502040204020203" pitchFamily="34" charset="0"/>
                <a:cs typeface="SolaimanLipi" pitchFamily="65" charset="0"/>
              </a:rPr>
              <a:t>নারী। </a:t>
            </a:r>
            <a:r>
              <a:rPr lang="as-IN" b="0" dirty="0">
                <a:latin typeface="SolaimanLipi" pitchFamily="65" charset="0"/>
                <a:ea typeface="Nirmala UI" panose="020B0502040204020203" pitchFamily="34" charset="0"/>
                <a:cs typeface="SolaimanLipi" pitchFamily="65" charset="0"/>
              </a:rPr>
              <a:t>সাম্প্রতিক বছরগুলিতে যুক্তরাজ্যে </a:t>
            </a:r>
            <a:r>
              <a:rPr lang="as-IN" dirty="0">
                <a:latin typeface="SolaimanLipi" pitchFamily="65" charset="0"/>
                <a:ea typeface="Nirmala UI" panose="020B0502040204020203" pitchFamily="34" charset="0"/>
                <a:cs typeface="SolaimanLipi" pitchFamily="65" charset="0"/>
              </a:rPr>
              <a:t>ঘৃণাত্মক </a:t>
            </a:r>
            <a:r>
              <a:rPr lang="as-IN" b="0" dirty="0">
                <a:latin typeface="SolaimanLipi" pitchFamily="65" charset="0"/>
                <a:ea typeface="Nirmala UI" panose="020B0502040204020203" pitchFamily="34" charset="0"/>
                <a:cs typeface="SolaimanLipi" pitchFamily="65" charset="0"/>
              </a:rPr>
              <a:t>অপরাধ অনেক বেড়ে গেছে। মুসলিম</a:t>
            </a:r>
            <a:r>
              <a:rPr lang="en-US" b="0" dirty="0">
                <a:latin typeface="SolaimanLipi" pitchFamily="65" charset="0"/>
                <a:ea typeface="Nirmala UI" panose="020B0502040204020203" pitchFamily="34" charset="0"/>
                <a:cs typeface="SolaimanLipi" pitchFamily="65" charset="0"/>
              </a:rPr>
              <a:t>,</a:t>
            </a:r>
            <a:r>
              <a:rPr lang="as-IN" b="0" dirty="0">
                <a:latin typeface="SolaimanLipi" pitchFamily="65" charset="0"/>
                <a:ea typeface="Nirmala UI" panose="020B0502040204020203" pitchFamily="34" charset="0"/>
                <a:cs typeface="SolaimanLipi" pitchFamily="65" charset="0"/>
              </a:rPr>
              <a:t> বিশেষ করে মুসলিম </a:t>
            </a:r>
            <a:r>
              <a:rPr lang="as-IN" dirty="0">
                <a:latin typeface="SolaimanLipi" pitchFamily="65" charset="0"/>
                <a:ea typeface="Nirmala UI" panose="020B0502040204020203" pitchFamily="34" charset="0"/>
                <a:cs typeface="SolaimanLipi" pitchFamily="65" charset="0"/>
              </a:rPr>
              <a:t>নারীরা, </a:t>
            </a:r>
            <a:r>
              <a:rPr lang="as-IN" b="0" dirty="0">
                <a:latin typeface="SolaimanLipi" pitchFamily="65" charset="0"/>
                <a:ea typeface="Nirmala UI" panose="020B0502040204020203" pitchFamily="34" charset="0"/>
                <a:cs typeface="SolaimanLipi" pitchFamily="65" charset="0"/>
              </a:rPr>
              <a:t>যারা শাফাকের মতো মাথা ঢেকে রাখেন, তারা প্রায়শই অনলাইনে এবং রাস্তায় </a:t>
            </a:r>
            <a:r>
              <a:rPr lang="as-IN" dirty="0">
                <a:latin typeface="SolaimanLipi" pitchFamily="65" charset="0"/>
                <a:ea typeface="Nirmala UI" panose="020B0502040204020203" pitchFamily="34" charset="0"/>
                <a:cs typeface="SolaimanLipi" pitchFamily="65" charset="0"/>
              </a:rPr>
              <a:t>এধরনের ঘৃণাত্মক অপরাধের লক্ষ্যবস্তুতে </a:t>
            </a:r>
            <a:r>
              <a:rPr lang="as-IN" b="0" dirty="0">
                <a:latin typeface="SolaimanLipi" pitchFamily="65" charset="0"/>
                <a:ea typeface="Nirmala UI" panose="020B0502040204020203" pitchFamily="34" charset="0"/>
                <a:cs typeface="SolaimanLipi" pitchFamily="65" charset="0"/>
              </a:rPr>
              <a:t>পরিণত হন। </a:t>
            </a:r>
            <a:r>
              <a:rPr lang="as-IN" dirty="0">
                <a:latin typeface="SolaimanLipi" pitchFamily="65" charset="0"/>
                <a:ea typeface="Nirmala UI" panose="020B0502040204020203" pitchFamily="34" charset="0"/>
                <a:cs typeface="SolaimanLipi" pitchFamily="65" charset="0"/>
              </a:rPr>
              <a:t>এরকম </a:t>
            </a:r>
            <a:r>
              <a:rPr lang="as-IN" b="0" dirty="0">
                <a:latin typeface="SolaimanLipi" pitchFamily="65" charset="0"/>
                <a:ea typeface="Nirmala UI" panose="020B0502040204020203" pitchFamily="34" charset="0"/>
                <a:cs typeface="SolaimanLipi" pitchFamily="65" charset="0"/>
              </a:rPr>
              <a:t>প্রেক্ষাপটে, ভিন্ন ভিন্ন </a:t>
            </a:r>
            <a:r>
              <a:rPr lang="as-IN" dirty="0">
                <a:latin typeface="SolaimanLipi" pitchFamily="65" charset="0"/>
                <a:ea typeface="Nirmala UI" panose="020B0502040204020203" pitchFamily="34" charset="0"/>
                <a:cs typeface="SolaimanLipi" pitchFamily="65" charset="0"/>
              </a:rPr>
              <a:t>ধর্মীয় ঐতিহ্যের </a:t>
            </a:r>
            <a:r>
              <a:rPr lang="as-IN" b="0" dirty="0">
                <a:latin typeface="SolaimanLipi" pitchFamily="65" charset="0"/>
                <a:ea typeface="Nirmala UI" panose="020B0502040204020203" pitchFamily="34" charset="0"/>
                <a:cs typeface="SolaimanLipi" pitchFamily="65" charset="0"/>
              </a:rPr>
              <a:t>মানুষের মধ্যে বন্ধুত্ব এবং উদারতার দৈনন্দিন কার্যকলাপগুলি অনেক বেশি তাৎপর্য বহন করে।</a:t>
            </a:r>
          </a:p>
          <a:p>
            <a:pPr fontAlgn="base"/>
            <a:r>
              <a:rPr lang="as-IN" b="0" dirty="0">
                <a:latin typeface="SolaimanLipi" pitchFamily="65" charset="0"/>
                <a:ea typeface="Nirmala UI" panose="020B0502040204020203" pitchFamily="34" charset="0"/>
                <a:cs typeface="SolaimanLipi" pitchFamily="65" charset="0"/>
              </a:rPr>
              <a:t>শাফাক বলেন যে</a:t>
            </a:r>
            <a:r>
              <a:rPr lang="en-US" b="0" dirty="0">
                <a:latin typeface="SolaimanLipi" pitchFamily="65" charset="0"/>
                <a:ea typeface="Nirmala UI" panose="020B0502040204020203" pitchFamily="34" charset="0"/>
                <a:cs typeface="SolaimanLipi" pitchFamily="65" charset="0"/>
              </a:rPr>
              <a:t>,</a:t>
            </a:r>
            <a:r>
              <a:rPr lang="as-IN" b="0" dirty="0">
                <a:latin typeface="SolaimanLipi" pitchFamily="65" charset="0"/>
                <a:ea typeface="Nirmala UI" panose="020B0502040204020203" pitchFamily="34" charset="0"/>
                <a:cs typeface="SolaimanLipi" pitchFamily="65" charset="0"/>
              </a:rPr>
              <a:t> তার অমুসলিম প্রতিবেশী অপ্রত্যাশিতভাবে তাকে এবং তার ১৪</a:t>
            </a:r>
            <a:r>
              <a:rPr lang="en-US" b="0" dirty="0">
                <a:latin typeface="SolaimanLipi" pitchFamily="65" charset="0"/>
                <a:ea typeface="Nirmala UI" panose="020B0502040204020203" pitchFamily="34" charset="0"/>
                <a:cs typeface="SolaimanLipi" pitchFamily="65" charset="0"/>
              </a:rPr>
              <a:t>-</a:t>
            </a:r>
            <a:r>
              <a:rPr lang="as-IN" b="0" dirty="0">
                <a:latin typeface="SolaimanLipi" pitchFamily="65" charset="0"/>
                <a:ea typeface="Nirmala UI" panose="020B0502040204020203" pitchFamily="34" charset="0"/>
                <a:cs typeface="SolaimanLipi" pitchFamily="65" charset="0"/>
              </a:rPr>
              <a:t>বছর বয়সী ছেলে আয়ানকে ঈদ উদযাপনের জন্য উপহার দিলে মানবতার প্রতি তার বিশ্বাস ফিরে আসে।</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2023-12-06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21</a:t>
            </a:fld>
            <a:endParaRPr lang="en-GB"/>
          </a:p>
        </p:txBody>
      </p:sp>
    </p:spTree>
    <p:extLst>
      <p:ext uri="{BB962C8B-B14F-4D97-AF65-F5344CB8AC3E}">
        <p14:creationId xmlns:p14="http://schemas.microsoft.com/office/powerpoint/2010/main" val="78067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as-IN" dirty="0">
                <a:latin typeface="SolaimanLipi" pitchFamily="65" charset="0"/>
                <a:ea typeface="Nirmala UI" panose="020B0502040204020203" pitchFamily="34" charset="0"/>
                <a:cs typeface="SolaimanLipi" pitchFamily="65" charset="0"/>
              </a:rPr>
              <a:t>শাফাক টুইটারে উপহারের একটি ছবি পোস্ট করে মন্তব্য করেছিলেন</a:t>
            </a:r>
            <a:r>
              <a:rPr lang="as-IN">
                <a:latin typeface="SolaimanLipi" pitchFamily="65" charset="0"/>
                <a:ea typeface="Nirmala UI" panose="020B0502040204020203" pitchFamily="34" charset="0"/>
                <a:cs typeface="SolaimanLipi" pitchFamily="65" charset="0"/>
              </a:rPr>
              <a:t>: </a:t>
            </a:r>
            <a:r>
              <a:rPr lang="en-US" sz="1200">
                <a:effectLst/>
                <a:latin typeface="SolaimanLipi" panose="02000500020000020004" pitchFamily="2" charset="0"/>
                <a:ea typeface="Calibri" panose="020F0502020204030204" pitchFamily="34" charset="0"/>
              </a:rPr>
              <a:t>“</a:t>
            </a:r>
            <a:r>
              <a:rPr lang="as-IN" i="1">
                <a:latin typeface="SolaimanLipi" pitchFamily="65" charset="0"/>
                <a:ea typeface="Nirmala UI" panose="020B0502040204020203" pitchFamily="34" charset="0"/>
                <a:cs typeface="SolaimanLipi" pitchFamily="65" charset="0"/>
              </a:rPr>
              <a:t>আমাদের </a:t>
            </a:r>
            <a:r>
              <a:rPr lang="as-IN" i="1" dirty="0">
                <a:latin typeface="SolaimanLipi" pitchFamily="65" charset="0"/>
                <a:ea typeface="Nirmala UI" panose="020B0502040204020203" pitchFamily="34" charset="0"/>
                <a:cs typeface="SolaimanLipi" pitchFamily="65" charset="0"/>
              </a:rPr>
              <a:t>অমুসলিম প্রতিবেশী আলজেরিয়ান খেজুর এবং আমার ১৪</a:t>
            </a:r>
            <a:r>
              <a:rPr lang="en-US" i="1" dirty="0">
                <a:latin typeface="SolaimanLipi" pitchFamily="65" charset="0"/>
                <a:ea typeface="Nirmala UI" panose="020B0502040204020203" pitchFamily="34" charset="0"/>
                <a:cs typeface="SolaimanLipi" pitchFamily="65" charset="0"/>
              </a:rPr>
              <a:t>-</a:t>
            </a:r>
            <a:r>
              <a:rPr lang="as-IN" i="1" dirty="0">
                <a:latin typeface="SolaimanLipi" pitchFamily="65" charset="0"/>
                <a:ea typeface="Nirmala UI" panose="020B0502040204020203" pitchFamily="34" charset="0"/>
                <a:cs typeface="SolaimanLipi" pitchFamily="65" charset="0"/>
              </a:rPr>
              <a:t>বছর বয়সী ছেলের জন্য একটি জায়নামাজ দিয়ে আমাদের সম্পূর্ণভাবে অবাক করেছেন। আামার ছেলেটা পুরো মাস রোজা রেখেছিল। তিনি ২০ বছরেরও বেশি সময় ধরে আমাদের প্রতিবেশী, কিন্তু ঈদের উপহার দিয়ে আমাদের সম্পূর্ণভাবে অবাক করে </a:t>
            </a:r>
            <a:r>
              <a:rPr lang="as-IN" i="1">
                <a:latin typeface="SolaimanLipi" pitchFamily="65" charset="0"/>
                <a:ea typeface="Nirmala UI" panose="020B0502040204020203" pitchFamily="34" charset="0"/>
                <a:cs typeface="SolaimanLipi" pitchFamily="65" charset="0"/>
              </a:rPr>
              <a:t>দিয়েছেন।</a:t>
            </a:r>
            <a:r>
              <a:rPr lang="nb-NO" i="1">
                <a:latin typeface="SolaimanLipi" pitchFamily="65" charset="0"/>
                <a:ea typeface="Nirmala UI" panose="020B0502040204020203" pitchFamily="34" charset="0"/>
                <a:cs typeface="SolaimanLipi" pitchFamily="65" charset="0"/>
              </a:rPr>
              <a:t> ” </a:t>
            </a:r>
            <a:r>
              <a:rPr lang="en-AU" sz="1200">
                <a:effectLst/>
                <a:latin typeface="Calibri" panose="020F0502020204030204" pitchFamily="34" charset="0"/>
                <a:ea typeface="Calibri" panose="020F0502020204030204" pitchFamily="34" charset="0"/>
                <a:cs typeface="Arial" panose="020B0604020202020204" pitchFamily="34" charset="0"/>
              </a:rPr>
              <a:t> </a:t>
            </a:r>
            <a:endParaRPr lang="as-IN" i="1" dirty="0">
              <a:latin typeface="SolaimanLipi" pitchFamily="65" charset="0"/>
              <a:ea typeface="Nirmala UI" panose="020B0502040204020203" pitchFamily="34" charset="0"/>
              <a:cs typeface="SolaimanLipi" pitchFamily="65" charset="0"/>
            </a:endParaRPr>
          </a:p>
          <a:p>
            <a:pPr fontAlgn="base"/>
            <a:r>
              <a:rPr lang="as-IN" i="1">
                <a:latin typeface="SolaimanLipi" pitchFamily="65" charset="0"/>
                <a:ea typeface="Nirmala UI" panose="020B0502040204020203" pitchFamily="34" charset="0"/>
                <a:cs typeface="SolaimanLipi" pitchFamily="65" charset="0"/>
              </a:rPr>
              <a:t>“</a:t>
            </a:r>
            <a:r>
              <a:rPr lang="as-IN" i="1" dirty="0">
                <a:latin typeface="SolaimanLipi" pitchFamily="65" charset="0"/>
                <a:ea typeface="Nirmala UI" panose="020B0502040204020203" pitchFamily="34" charset="0"/>
                <a:cs typeface="SolaimanLipi" pitchFamily="65" charset="0"/>
              </a:rPr>
              <a:t>আমি বুঝতে পারিনি যে</a:t>
            </a:r>
            <a:r>
              <a:rPr lang="en-US" i="1" dirty="0">
                <a:latin typeface="SolaimanLipi" pitchFamily="65" charset="0"/>
                <a:ea typeface="Nirmala UI" panose="020B0502040204020203" pitchFamily="34" charset="0"/>
                <a:cs typeface="SolaimanLipi" pitchFamily="65" charset="0"/>
              </a:rPr>
              <a:t>,</a:t>
            </a:r>
            <a:r>
              <a:rPr lang="as-IN" i="1" dirty="0">
                <a:latin typeface="SolaimanLipi" pitchFamily="65" charset="0"/>
                <a:ea typeface="Nirmala UI" panose="020B0502040204020203" pitchFamily="34" charset="0"/>
                <a:cs typeface="SolaimanLipi" pitchFamily="65" charset="0"/>
              </a:rPr>
              <a:t> তিনি আয়ানের রোজা রাখার বিষয়টি লক্ষ্য করেছেন। এই উপহার পেয়ে আমার ছেলে ধন্য বোধ করেছে। তারা বন্ধুসুলভ প্রতিবেশী, তারা আমার মায়ের হাতের বিরিয়ানির ভক্ত তাই আমরা </a:t>
            </a:r>
            <a:r>
              <a:rPr lang="as-IN" i="1">
                <a:latin typeface="SolaimanLipi" pitchFamily="65" charset="0"/>
                <a:ea typeface="Nirmala UI" panose="020B0502040204020203" pitchFamily="34" charset="0"/>
                <a:cs typeface="SolaimanLipi" pitchFamily="65" charset="0"/>
              </a:rPr>
              <a:t>সবসময়ই তাদের </a:t>
            </a:r>
            <a:r>
              <a:rPr lang="as-IN" i="1" dirty="0">
                <a:latin typeface="SolaimanLipi" pitchFamily="65" charset="0"/>
                <a:ea typeface="Nirmala UI" panose="020B0502040204020203" pitchFamily="34" charset="0"/>
                <a:cs typeface="SolaimanLipi" pitchFamily="65" charset="0"/>
              </a:rPr>
              <a:t>বিরিয়ানি পাঠাই। আমাদের এখানকার সমাজটি একটি বৈচিত্র্যময় সমাজ। আয়ান এবং তার ধর্মীয় বিশ্বাসের প্রতি আমাদের প্রতিবেশীর সুবিবেচনা এবং অনুপ্রেরণা আমাদের হৃদয়কে গভীরভাবে স্পর্শ </a:t>
            </a:r>
            <a:r>
              <a:rPr lang="as-IN" i="1">
                <a:latin typeface="SolaimanLipi" pitchFamily="65" charset="0"/>
                <a:ea typeface="Nirmala UI" panose="020B0502040204020203" pitchFamily="34" charset="0"/>
                <a:cs typeface="SolaimanLipi" pitchFamily="65" charset="0"/>
              </a:rPr>
              <a:t>করেছে।</a:t>
            </a:r>
            <a:r>
              <a:rPr lang="nb-NO" i="1">
                <a:latin typeface="SolaimanLipi" pitchFamily="65" charset="0"/>
                <a:ea typeface="Nirmala UI" panose="020B0502040204020203" pitchFamily="34" charset="0"/>
                <a:cs typeface="SolaimanLipi" pitchFamily="65" charset="0"/>
              </a:rPr>
              <a:t> ” </a:t>
            </a:r>
            <a:endParaRPr lang="as-IN" i="1"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2023-12-06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22</a:t>
            </a:fld>
            <a:endParaRPr lang="en-GB"/>
          </a:p>
        </p:txBody>
      </p:sp>
    </p:spTree>
    <p:extLst>
      <p:ext uri="{BB962C8B-B14F-4D97-AF65-F5344CB8AC3E}">
        <p14:creationId xmlns:p14="http://schemas.microsoft.com/office/powerpoint/2010/main" val="851917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as-IN" dirty="0">
                <a:latin typeface="SolaimanLipi" pitchFamily="65" charset="0"/>
                <a:ea typeface="Nirmala UI" panose="020B0502040204020203" pitchFamily="34" charset="0"/>
                <a:cs typeface="SolaimanLipi" pitchFamily="65" charset="0"/>
              </a:rPr>
              <a:t>জালিহা এবং ম্যাগডালেনাও একটি সম্পূর্ণ ভিন্ন প্রেক্ষাপটে তাৎপর্যবাহী কিছু অবদান রাখতে সক্ষম হয়েছে।</a:t>
            </a:r>
          </a:p>
          <a:p>
            <a:pPr fontAlgn="base"/>
            <a:endParaRPr lang="as-IN" dirty="0">
              <a:latin typeface="SolaimanLipi" pitchFamily="65" charset="0"/>
              <a:ea typeface="Nirmala UI" panose="020B0502040204020203" pitchFamily="34" charset="0"/>
              <a:cs typeface="SolaimanLipi" pitchFamily="65" charset="0"/>
            </a:endParaRPr>
          </a:p>
          <a:p>
            <a:pPr fontAlgn="base"/>
            <a:r>
              <a:rPr lang="as-IN" dirty="0">
                <a:latin typeface="SolaimanLipi" pitchFamily="65" charset="0"/>
                <a:ea typeface="Nirmala UI" panose="020B0502040204020203" pitchFamily="34" charset="0"/>
                <a:cs typeface="SolaimanLipi" pitchFamily="65" charset="0"/>
              </a:rPr>
              <a:t>জালিহা জাঞ্জিবারের পেম্বা দ্বীপের একজন ধর্মপ্রাণ মুসলমান</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একজন দাদী ও</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স্থানীয় স্কুলের কোরান শিক্ষক।</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2023-12-06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23</a:t>
            </a:fld>
            <a:endParaRPr lang="en-GB"/>
          </a:p>
        </p:txBody>
      </p:sp>
    </p:spTree>
    <p:extLst>
      <p:ext uri="{BB962C8B-B14F-4D97-AF65-F5344CB8AC3E}">
        <p14:creationId xmlns:p14="http://schemas.microsoft.com/office/powerpoint/2010/main" val="3210207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জালিহা বলেন,</a:t>
            </a:r>
          </a:p>
          <a:p>
            <a:r>
              <a:rPr lang="as-IN" i="1" dirty="0">
                <a:latin typeface="SolaimanLipi" pitchFamily="65" charset="0"/>
                <a:ea typeface="Nirmala UI" panose="020B0502040204020203" pitchFamily="34" charset="0"/>
                <a:cs typeface="SolaimanLipi" pitchFamily="65" charset="0"/>
              </a:rPr>
              <a:t>“আমাদের সমাজে বিদ্যমান অশান্তি নিয়ে আমি চিন্তিত। এখানকার</a:t>
            </a:r>
            <a:r>
              <a:rPr lang="en-US" i="1" dirty="0">
                <a:latin typeface="SolaimanLipi" pitchFamily="65" charset="0"/>
                <a:ea typeface="Nirmala UI" panose="020B0502040204020203" pitchFamily="34" charset="0"/>
                <a:cs typeface="SolaimanLipi" pitchFamily="65" charset="0"/>
              </a:rPr>
              <a:t> </a:t>
            </a:r>
            <a:r>
              <a:rPr lang="as-IN" i="1" dirty="0">
                <a:latin typeface="SolaimanLipi" pitchFamily="65" charset="0"/>
                <a:ea typeface="Nirmala UI" panose="020B0502040204020203" pitchFamily="34" charset="0"/>
                <a:cs typeface="SolaimanLipi" pitchFamily="65" charset="0"/>
              </a:rPr>
              <a:t>রাজনৈতিক নেতাদের উপর তরুণদের কোনো আস্থা নেই এবং তাদের জন্য কোনো সুযোগও </a:t>
            </a:r>
            <a:r>
              <a:rPr lang="as-IN" i="1">
                <a:latin typeface="SolaimanLipi" pitchFamily="65" charset="0"/>
                <a:ea typeface="Nirmala UI" panose="020B0502040204020203" pitchFamily="34" charset="0"/>
                <a:cs typeface="SolaimanLipi" pitchFamily="65" charset="0"/>
              </a:rPr>
              <a:t>নেই।</a:t>
            </a:r>
            <a:r>
              <a:rPr lang="nb-NO" i="1">
                <a:latin typeface="SolaimanLipi" pitchFamily="65" charset="0"/>
                <a:ea typeface="Nirmala UI" panose="020B0502040204020203" pitchFamily="34" charset="0"/>
                <a:cs typeface="SolaimanLipi" pitchFamily="65" charset="0"/>
              </a:rPr>
              <a:t> </a:t>
            </a:r>
            <a:r>
              <a:rPr lang="as-IN" i="1">
                <a:latin typeface="SolaimanLipi" pitchFamily="65" charset="0"/>
                <a:ea typeface="Nirmala UI" panose="020B0502040204020203" pitchFamily="34" charset="0"/>
                <a:cs typeface="SolaimanLipi" pitchFamily="65" charset="0"/>
              </a:rPr>
              <a:t>”</a:t>
            </a:r>
            <a:r>
              <a:rPr lang="nb-NO" i="1">
                <a:latin typeface="SolaimanLipi" pitchFamily="65" charset="0"/>
                <a:ea typeface="Nirmala UI" panose="020B0502040204020203" pitchFamily="34" charset="0"/>
                <a:cs typeface="SolaimanLipi" pitchFamily="65" charset="0"/>
              </a:rPr>
              <a:t>  </a:t>
            </a:r>
            <a:endParaRPr lang="as-IN" i="1"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2023-12-06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24</a:t>
            </a:fld>
            <a:endParaRPr lang="en-GB"/>
          </a:p>
        </p:txBody>
      </p:sp>
    </p:spTree>
    <p:extLst>
      <p:ext uri="{BB962C8B-B14F-4D97-AF65-F5344CB8AC3E}">
        <p14:creationId xmlns:p14="http://schemas.microsoft.com/office/powerpoint/2010/main" val="4059216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as-IN" dirty="0">
                <a:latin typeface="SolaimanLipi" pitchFamily="65" charset="0"/>
                <a:ea typeface="Nirmala UI" panose="020B0502040204020203" pitchFamily="34" charset="0"/>
                <a:cs typeface="SolaimanLipi" pitchFamily="65" charset="0"/>
              </a:rPr>
              <a:t>তিনি আরও বলেন,</a:t>
            </a:r>
          </a:p>
          <a:p>
            <a:pPr>
              <a:defRPr/>
            </a:pPr>
            <a:r>
              <a:rPr lang="as-IN" i="1" dirty="0">
                <a:latin typeface="SolaimanLipi" pitchFamily="65" charset="0"/>
                <a:ea typeface="Nirmala UI" panose="020B0502040204020203" pitchFamily="34" charset="0"/>
                <a:cs typeface="SolaimanLipi" pitchFamily="65" charset="0"/>
              </a:rPr>
              <a:t>“মূল ভূখণ্ডের অনেক খ্রিস্টান বাসিন্দা এখানে পর্যটন শিল্পে কাজ করতে আসেন। কর্মসংস্থানের সুযোগ কমে যাওয়ার জন্য আমার পরিচিত অনেক মুসলমান খ্রিস্টানদেরকে দায়ী করে। বহু বছর ধরে চলমান রাজনৈতিক অস্থিরতা এবং ধর্মীয় উত্তেজনার আমি একজন জীবন্ত সাক্ষী। আমি দেখেছি গির্জা পুড়িয়ে দেওয়া হচ্ছে, ঘৃণাত্মক বক্তব্য সম্বলিত বিলিপত্র বিতরণ করা হচ্ছে, গির্জায় যাওয়ার পথে খ্রিস্টানদের হয়রানি করা হচ্ছে। আমি দেখতে পাচ্ছি আমাদের যুবসমাজ আরও উগ্রবাদী হয়ে উঠছে এবং এটা আমাকে চিন্তিত করে। সেজন্যই আমি উইমেনস ইন্টারফেইথ কমিটিতে</a:t>
            </a:r>
            <a:r>
              <a:rPr lang="en-US" i="1" dirty="0">
                <a:latin typeface="SolaimanLipi" pitchFamily="65" charset="0"/>
                <a:ea typeface="Nirmala UI" panose="020B0502040204020203" pitchFamily="34" charset="0"/>
                <a:cs typeface="SolaimanLipi" pitchFamily="65" charset="0"/>
              </a:rPr>
              <a:t> (</a:t>
            </a:r>
            <a:r>
              <a:rPr lang="as-IN" i="1" dirty="0">
                <a:latin typeface="SolaimanLipi" pitchFamily="65" charset="0"/>
                <a:ea typeface="Nirmala UI" panose="020B0502040204020203" pitchFamily="34" charset="0"/>
                <a:cs typeface="SolaimanLipi" pitchFamily="65" charset="0"/>
              </a:rPr>
              <a:t>আন্তঃধর্মীয় নারী পরিষদে</a:t>
            </a:r>
            <a:r>
              <a:rPr lang="en-US" i="1" dirty="0">
                <a:latin typeface="SolaimanLipi" pitchFamily="65" charset="0"/>
                <a:ea typeface="Nirmala UI" panose="020B0502040204020203" pitchFamily="34" charset="0"/>
                <a:cs typeface="SolaimanLipi" pitchFamily="65" charset="0"/>
              </a:rPr>
              <a:t>)</a:t>
            </a:r>
            <a:r>
              <a:rPr lang="as-IN" i="1" dirty="0">
                <a:latin typeface="SolaimanLipi" pitchFamily="65" charset="0"/>
                <a:ea typeface="Nirmala UI" panose="020B0502040204020203" pitchFamily="34" charset="0"/>
                <a:cs typeface="SolaimanLipi" pitchFamily="65" charset="0"/>
              </a:rPr>
              <a:t> যুক্ত </a:t>
            </a:r>
            <a:r>
              <a:rPr lang="as-IN" i="1">
                <a:latin typeface="SolaimanLipi" pitchFamily="65" charset="0"/>
                <a:ea typeface="Nirmala UI" panose="020B0502040204020203" pitchFamily="34" charset="0"/>
                <a:cs typeface="SolaimanLipi" pitchFamily="65" charset="0"/>
              </a:rPr>
              <a:t>হয়েছি।</a:t>
            </a:r>
            <a:r>
              <a:rPr lang="nb-NO" i="1">
                <a:latin typeface="SolaimanLipi" pitchFamily="65" charset="0"/>
                <a:ea typeface="Nirmala UI" panose="020B0502040204020203" pitchFamily="34" charset="0"/>
                <a:cs typeface="SolaimanLipi" pitchFamily="65" charset="0"/>
              </a:rPr>
              <a:t> </a:t>
            </a:r>
            <a:r>
              <a:rPr lang="as-IN" i="1">
                <a:latin typeface="SolaimanLipi" pitchFamily="65" charset="0"/>
                <a:ea typeface="Nirmala UI" panose="020B0502040204020203" pitchFamily="34" charset="0"/>
                <a:cs typeface="SolaimanLipi" pitchFamily="65" charset="0"/>
              </a:rPr>
              <a:t>”</a:t>
            </a:r>
            <a:r>
              <a:rPr lang="nb-NO" i="1">
                <a:latin typeface="SolaimanLipi" pitchFamily="65" charset="0"/>
                <a:ea typeface="Nirmala UI" panose="020B0502040204020203" pitchFamily="34" charset="0"/>
                <a:cs typeface="SolaimanLipi" pitchFamily="65" charset="0"/>
              </a:rPr>
              <a:t> </a:t>
            </a:r>
            <a:endParaRPr lang="as-IN" i="1"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2023-12-06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25</a:t>
            </a:fld>
            <a:endParaRPr lang="en-GB"/>
          </a:p>
        </p:txBody>
      </p:sp>
    </p:spTree>
    <p:extLst>
      <p:ext uri="{BB962C8B-B14F-4D97-AF65-F5344CB8AC3E}">
        <p14:creationId xmlns:p14="http://schemas.microsoft.com/office/powerpoint/2010/main" val="177446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defRPr/>
            </a:pPr>
            <a:r>
              <a:rPr lang="as-IN" i="1" dirty="0">
                <a:latin typeface="SolaimanLipi" pitchFamily="65" charset="0"/>
                <a:ea typeface="Nirmala UI" panose="020B0502040204020203" pitchFamily="34" charset="0"/>
                <a:cs typeface="SolaimanLipi" pitchFamily="65" charset="0"/>
              </a:rPr>
              <a:t>“আমি আমাদের দ্বীপে ধর্মীয় সহিংসতা প্রতিরোধে সাহায্য করতে চাই। কোরান স্কুলে আমি বাচ্চাদের শেখাই যে সহনশীলতা এবং ভালবাসা আমাদের ধর্মের ভিত্তিপ্রস্তর। ভবিষ্যৎ আমাদের সন্তানদের উপরই নির্ভর করছে, তাদেরকে পথ দেখানো আমাদের </a:t>
            </a:r>
            <a:r>
              <a:rPr lang="as-IN" i="1">
                <a:latin typeface="SolaimanLipi" pitchFamily="65" charset="0"/>
                <a:ea typeface="Nirmala UI" panose="020B0502040204020203" pitchFamily="34" charset="0"/>
                <a:cs typeface="SolaimanLipi" pitchFamily="65" charset="0"/>
              </a:rPr>
              <a:t>দায়িত্ব।</a:t>
            </a:r>
            <a:r>
              <a:rPr lang="nb-NO" i="1">
                <a:latin typeface="SolaimanLipi" pitchFamily="65" charset="0"/>
                <a:ea typeface="Nirmala UI" panose="020B0502040204020203" pitchFamily="34" charset="0"/>
                <a:cs typeface="SolaimanLipi" pitchFamily="65" charset="0"/>
              </a:rPr>
              <a:t> </a:t>
            </a:r>
            <a:r>
              <a:rPr lang="as-IN" i="1">
                <a:latin typeface="SolaimanLipi" pitchFamily="65" charset="0"/>
                <a:ea typeface="Nirmala UI" panose="020B0502040204020203" pitchFamily="34" charset="0"/>
                <a:cs typeface="SolaimanLipi" pitchFamily="65" charset="0"/>
              </a:rPr>
              <a:t>”</a:t>
            </a:r>
            <a:r>
              <a:rPr lang="nb-NO" i="1">
                <a:latin typeface="SolaimanLipi" pitchFamily="65" charset="0"/>
                <a:ea typeface="Nirmala UI" panose="020B0502040204020203" pitchFamily="34" charset="0"/>
                <a:cs typeface="SolaimanLipi" pitchFamily="65" charset="0"/>
              </a:rPr>
              <a:t> </a:t>
            </a:r>
            <a:endParaRPr lang="as-IN" i="1"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2023-12-06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26</a:t>
            </a:fld>
            <a:endParaRPr lang="en-GB"/>
          </a:p>
        </p:txBody>
      </p:sp>
    </p:spTree>
    <p:extLst>
      <p:ext uri="{BB962C8B-B14F-4D97-AF65-F5344CB8AC3E}">
        <p14:creationId xmlns:p14="http://schemas.microsoft.com/office/powerpoint/2010/main" val="1026874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as-IN" dirty="0">
                <a:latin typeface="SolaimanLipi" pitchFamily="65" charset="0"/>
                <a:ea typeface="Nirmala UI" panose="020B0502040204020203" pitchFamily="34" charset="0"/>
                <a:cs typeface="SolaimanLipi" pitchFamily="65" charset="0"/>
              </a:rPr>
              <a:t>ম্যাগডালেনা মূল</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ভূখন্ডের</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একজন খ্রিস্টান বাসিন্দা যিনি জাঞ্জিবারে চলে এসেছিলেন। তিনিও আন্তঃধর্মীয় কাজে জড়িত। পোশাক এবং ধর্মের কারণে তিনি বৈষম্যের সম্মুখীন হয়েছেন, কিন্তু খ্রিস্টান ও মুসলমানদের মধ্যে বিভেদ মেটাতে তিনি দৃঢ় প্রতিজ্ঞ। তিনি উনগয়া অঞ্চলের মহিলা পরিষদে যোগদান করেন যেটি আন্তঃধর্মীয় প্রতিবন্ধকতা এবং নারীর অধিকার নিয়ে কথা বলে।</a:t>
            </a:r>
          </a:p>
          <a:p>
            <a:pPr fontAlgn="base"/>
            <a:r>
              <a:rPr lang="as-IN">
                <a:latin typeface="SolaimanLipi" pitchFamily="65" charset="0"/>
                <a:ea typeface="Nirmala UI" panose="020B0502040204020203" pitchFamily="34" charset="0"/>
                <a:cs typeface="SolaimanLipi" pitchFamily="65" charset="0"/>
              </a:rPr>
              <a:t>"</a:t>
            </a:r>
            <a:r>
              <a:rPr lang="as-IN" i="1">
                <a:latin typeface="SolaimanLipi" pitchFamily="65" charset="0"/>
                <a:ea typeface="Nirmala UI" panose="020B0502040204020203" pitchFamily="34" charset="0"/>
                <a:cs typeface="SolaimanLipi" pitchFamily="65" charset="0"/>
              </a:rPr>
              <a:t>আমি </a:t>
            </a:r>
            <a:r>
              <a:rPr lang="as-IN" i="1" dirty="0">
                <a:latin typeface="SolaimanLipi" pitchFamily="65" charset="0"/>
                <a:ea typeface="Nirmala UI" panose="020B0502040204020203" pitchFamily="34" charset="0"/>
                <a:cs typeface="SolaimanLipi" pitchFamily="65" charset="0"/>
              </a:rPr>
              <a:t>ইসলাম সম্পর্কে আরও জানতে এবং মুসলিমরা কীভাবে জীবনযাপন করে তা বোঝার জন্য পরিষদটিতে যোগ দিয়েছিলাম</a:t>
            </a:r>
            <a:r>
              <a:rPr lang="as-IN" dirty="0">
                <a:latin typeface="SolaimanLipi" pitchFamily="65" charset="0"/>
                <a:ea typeface="Nirmala UI" panose="020B0502040204020203" pitchFamily="34" charset="0"/>
                <a:cs typeface="SolaimanLipi" pitchFamily="65" charset="0"/>
              </a:rPr>
              <a:t>," তিনি বলেন। "</a:t>
            </a:r>
            <a:r>
              <a:rPr lang="as-IN" i="1" dirty="0">
                <a:latin typeface="SolaimanLipi" pitchFamily="65" charset="0"/>
                <a:ea typeface="Nirmala UI" panose="020B0502040204020203" pitchFamily="34" charset="0"/>
                <a:cs typeface="SolaimanLipi" pitchFamily="65" charset="0"/>
              </a:rPr>
              <a:t>আমরা সবাই নারী, আর তাই প্রত্যেকেই আমরা বৈষম্যের মুখোমুখি হই - আমাদের অবশ্যই এক অন্যের পাশে এসে দাঁড়াতে হবে এবং একে অপরকে সমর্থন করতে </a:t>
            </a:r>
            <a:r>
              <a:rPr lang="as-IN" i="1">
                <a:latin typeface="SolaimanLipi" pitchFamily="65" charset="0"/>
                <a:ea typeface="Nirmala UI" panose="020B0502040204020203" pitchFamily="34" charset="0"/>
                <a:cs typeface="SolaimanLipi" pitchFamily="65" charset="0"/>
              </a:rPr>
              <a:t>হবে।</a:t>
            </a:r>
            <a:r>
              <a:rPr lang="nb-NO" i="1">
                <a:latin typeface="SolaimanLipi" pitchFamily="65" charset="0"/>
                <a:ea typeface="Nirmala UI" panose="020B0502040204020203" pitchFamily="34" charset="0"/>
                <a:cs typeface="SolaimanLipi" pitchFamily="65" charset="0"/>
              </a:rPr>
              <a:t> </a:t>
            </a:r>
            <a:r>
              <a:rPr lang="as-IN">
                <a:latin typeface="SolaimanLipi" pitchFamily="65" charset="0"/>
                <a:ea typeface="Nirmala UI" panose="020B0502040204020203" pitchFamily="34" charset="0"/>
                <a:cs typeface="SolaimanLipi" pitchFamily="65" charset="0"/>
              </a:rPr>
              <a:t> " </a:t>
            </a:r>
            <a:endParaRPr lang="sv-SE" sz="1200" kern="1200" dirty="0">
              <a:solidFill>
                <a:schemeClr val="tx1"/>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2023-12-06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27</a:t>
            </a:fld>
            <a:endParaRPr lang="en-GB"/>
          </a:p>
        </p:txBody>
      </p:sp>
    </p:spTree>
    <p:extLst>
      <p:ext uri="{BB962C8B-B14F-4D97-AF65-F5344CB8AC3E}">
        <p14:creationId xmlns:p14="http://schemas.microsoft.com/office/powerpoint/2010/main" val="3732301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as-IN" dirty="0">
                <a:latin typeface="SolaimanLipi" pitchFamily="65" charset="0"/>
                <a:ea typeface="Nirmala UI" panose="020B0502040204020203" pitchFamily="34" charset="0"/>
                <a:cs typeface="SolaimanLipi" pitchFamily="65" charset="0"/>
              </a:rPr>
              <a:t>শাফাকের প্রতিবেশী এবং জালিহা ও ম্যাগডালেনার মত অসংখ্য মানুষ আছে। আমাদের মত সাধারণ মানুষ, যারা তাদের নিজেদের ছোট ছোট প্রয়াসে সমাজে মানবাধিকারকে বাস্তবে পরিণত করার চেষ্টা করছেন – তারাই স্থানীয় সমাজ পরিবর্তনকারী!</a:t>
            </a:r>
          </a:p>
          <a:p>
            <a:pPr fontAlgn="base"/>
            <a:r>
              <a:rPr lang="as-IN" dirty="0">
                <a:latin typeface="SolaimanLipi" pitchFamily="65" charset="0"/>
                <a:ea typeface="Nirmala UI" panose="020B0502040204020203" pitchFamily="34" charset="0"/>
                <a:cs typeface="SolaimanLipi" pitchFamily="65" charset="0"/>
              </a:rPr>
              <a:t>আমরা যে যেই হই না কেন, মানবাধিকারকে বাস্তবে পরিণত করতে আমরা কিছু অন্তত</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করতে পারি!</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2023-12-06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28</a:t>
            </a:fld>
            <a:endParaRPr lang="en-GB"/>
          </a:p>
        </p:txBody>
      </p:sp>
    </p:spTree>
    <p:extLst>
      <p:ext uri="{BB962C8B-B14F-4D97-AF65-F5344CB8AC3E}">
        <p14:creationId xmlns:p14="http://schemas.microsoft.com/office/powerpoint/2010/main" val="1518423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pPr/>
              <a:t>29</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pPr/>
              <a:t>2023-12-06</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4273349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i="1" dirty="0">
                <a:latin typeface="Nirmala UI" panose="020B0502040204020203" pitchFamily="34" charset="0"/>
                <a:ea typeface="Nirmala UI" panose="020B0502040204020203" pitchFamily="34" charset="0"/>
                <a:cs typeface="Nirmala UI" panose="020B0502040204020203" pitchFamily="34" charset="0"/>
              </a:rPr>
              <a:t>স্লাইড ২-৬ অধিবেশন পরিকল্পনার 'কোর্স পরিচিতি' অংশটি তুলে ধরেছে।</a:t>
            </a:r>
          </a:p>
          <a:p>
            <a:endParaRPr lang="as-IN" i="1" dirty="0">
              <a:latin typeface="Nirmala UI" panose="020B0502040204020203" pitchFamily="34" charset="0"/>
              <a:ea typeface="Nirmala UI" panose="020B0502040204020203" pitchFamily="34" charset="0"/>
              <a:cs typeface="Nirmala UI" panose="020B0502040204020203" pitchFamily="34" charset="0"/>
            </a:endParaRPr>
          </a:p>
          <a:p>
            <a:r>
              <a:rPr lang="as-IN" i="1" dirty="0">
                <a:latin typeface="Nirmala UI" panose="020B0502040204020203" pitchFamily="34" charset="0"/>
                <a:ea typeface="Nirmala UI" panose="020B0502040204020203" pitchFamily="34" charset="0"/>
                <a:cs typeface="Nirmala UI" panose="020B0502040204020203" pitchFamily="34" charset="0"/>
              </a:rPr>
              <a:t>এই স্লাইডটিকে প্রেক্ষাপটের সাথে মানিয়ে নিন এবং স্লাইডটি দেখানোর সময় বক্তার মন্তব্যগুলি পড়ুন বা নিজের মতো করে একই বিষয়গুলো ব্যক্ত করুন।</a:t>
            </a:r>
          </a:p>
          <a:p>
            <a:endParaRPr lang="as-IN" i="1" dirty="0">
              <a:latin typeface="Nirmala UI" panose="020B0502040204020203" pitchFamily="34" charset="0"/>
              <a:ea typeface="Nirmala UI" panose="020B0502040204020203" pitchFamily="34" charset="0"/>
              <a:cs typeface="Nirmala UI" panose="020B0502040204020203" pitchFamily="34" charset="0"/>
            </a:endParaRPr>
          </a:p>
          <a:p>
            <a:r>
              <a:rPr lang="as-IN" i="0" dirty="0">
                <a:latin typeface="Nirmala UI" panose="020B0502040204020203" pitchFamily="34" charset="0"/>
                <a:ea typeface="Nirmala UI" panose="020B0502040204020203" pitchFamily="34" charset="0"/>
                <a:cs typeface="Nirmala UI" panose="020B0502040204020203" pitchFamily="34" charset="0"/>
              </a:rPr>
              <a:t>এই কোর্সটির ৪টি প্রধান লক্ষ্য হলো</a:t>
            </a:r>
          </a:p>
          <a:p>
            <a:pPr marL="171450" indent="-171450">
              <a:buFont typeface="Arial" panose="020B0604020202020204" pitchFamily="34" charset="0"/>
              <a:buChar char="•"/>
            </a:pPr>
            <a:r>
              <a:rPr lang="as-IN" i="0">
                <a:latin typeface="Nirmala UI" panose="020B0502040204020203" pitchFamily="34" charset="0"/>
                <a:ea typeface="Nirmala UI" panose="020B0502040204020203" pitchFamily="34" charset="0"/>
                <a:cs typeface="Nirmala UI" panose="020B0502040204020203" pitchFamily="34" charset="0"/>
              </a:rPr>
              <a:t>প্রতিটি </a:t>
            </a:r>
            <a:r>
              <a:rPr lang="as-IN" i="0" dirty="0">
                <a:latin typeface="Nirmala UI" panose="020B0502040204020203" pitchFamily="34" charset="0"/>
                <a:ea typeface="Nirmala UI" panose="020B0502040204020203" pitchFamily="34" charset="0"/>
                <a:cs typeface="Nirmala UI" panose="020B0502040204020203" pitchFamily="34" charset="0"/>
              </a:rPr>
              <a:t>সমাজের ভিতরে এবং সমাজগুলোর মধ্যে বিরাজমান বৈচিত্র্যকে মেনে নিতে</a:t>
            </a:r>
            <a:r>
              <a:rPr lang="en-US" i="0" dirty="0">
                <a:latin typeface="Nirmala UI" panose="020B0502040204020203" pitchFamily="34" charset="0"/>
                <a:ea typeface="Nirmala UI" panose="020B0502040204020203" pitchFamily="34" charset="0"/>
                <a:cs typeface="Nirmala UI" panose="020B0502040204020203" pitchFamily="34" charset="0"/>
              </a:rPr>
              <a:t> </a:t>
            </a:r>
            <a:r>
              <a:rPr lang="as-IN" i="0" dirty="0">
                <a:latin typeface="Nirmala UI" panose="020B0502040204020203" pitchFamily="34" charset="0"/>
                <a:ea typeface="Nirmala UI" panose="020B0502040204020203" pitchFamily="34" charset="0"/>
                <a:cs typeface="Nirmala UI" panose="020B0502040204020203" pitchFamily="34" charset="0"/>
              </a:rPr>
              <a:t>এবং</a:t>
            </a:r>
            <a:r>
              <a:rPr lang="en-US" i="0" dirty="0">
                <a:latin typeface="Nirmala UI" panose="020B0502040204020203" pitchFamily="34" charset="0"/>
                <a:ea typeface="Nirmala UI" panose="020B0502040204020203" pitchFamily="34" charset="0"/>
                <a:cs typeface="Nirmala UI" panose="020B0502040204020203" pitchFamily="34" charset="0"/>
              </a:rPr>
              <a:t> </a:t>
            </a:r>
            <a:r>
              <a:rPr lang="as-IN" i="0" dirty="0">
                <a:latin typeface="Nirmala UI" panose="020B0502040204020203" pitchFamily="34" charset="0"/>
                <a:ea typeface="Nirmala UI" panose="020B0502040204020203" pitchFamily="34" charset="0"/>
                <a:cs typeface="Nirmala UI" panose="020B0502040204020203" pitchFamily="34" charset="0"/>
              </a:rPr>
              <a:t>মূল্য দিতে সাহায্য করা</a:t>
            </a:r>
          </a:p>
          <a:p>
            <a:pPr marL="171450" indent="-171450">
              <a:buFont typeface="Arial" panose="020B0604020202020204" pitchFamily="34" charset="0"/>
              <a:buChar char="•"/>
            </a:pPr>
            <a:r>
              <a:rPr lang="as-IN" i="0">
                <a:latin typeface="Nirmala UI" panose="020B0502040204020203" pitchFamily="34" charset="0"/>
                <a:ea typeface="Nirmala UI" panose="020B0502040204020203" pitchFamily="34" charset="0"/>
                <a:cs typeface="Nirmala UI" panose="020B0502040204020203" pitchFamily="34" charset="0"/>
              </a:rPr>
              <a:t>ধর্ম </a:t>
            </a:r>
            <a:r>
              <a:rPr lang="as-IN" i="0" dirty="0">
                <a:latin typeface="Nirmala UI" panose="020B0502040204020203" pitchFamily="34" charset="0"/>
                <a:ea typeface="Nirmala UI" panose="020B0502040204020203" pitchFamily="34" charset="0"/>
                <a:cs typeface="Nirmala UI" panose="020B0502040204020203" pitchFamily="34" charset="0"/>
              </a:rPr>
              <a:t>বা বিশ্বাসের স্বাধীনতার অধিকার এবং অন্যান্য</a:t>
            </a:r>
            <a:r>
              <a:rPr lang="en-US" i="0" dirty="0">
                <a:latin typeface="Nirmala UI" panose="020B0502040204020203" pitchFamily="34" charset="0"/>
                <a:ea typeface="Nirmala UI" panose="020B0502040204020203" pitchFamily="34" charset="0"/>
                <a:cs typeface="Nirmala UI" panose="020B0502040204020203" pitchFamily="34" charset="0"/>
              </a:rPr>
              <a:t> </a:t>
            </a:r>
            <a:r>
              <a:rPr lang="as-IN" i="0" dirty="0">
                <a:latin typeface="Nirmala UI" panose="020B0502040204020203" pitchFamily="34" charset="0"/>
                <a:ea typeface="Nirmala UI" panose="020B0502040204020203" pitchFamily="34" charset="0"/>
                <a:cs typeface="Nirmala UI" panose="020B0502040204020203" pitchFamily="34" charset="0"/>
              </a:rPr>
              <a:t>মানবাধিকারগুলি বুঝতে এবং মূল্য দিতে সাহায্য করা</a:t>
            </a:r>
          </a:p>
          <a:p>
            <a:pPr marL="171450" indent="-171450">
              <a:buFont typeface="Arial" panose="020B0604020202020204" pitchFamily="34" charset="0"/>
              <a:buChar char="•"/>
            </a:pPr>
            <a:r>
              <a:rPr lang="as-IN" i="0">
                <a:latin typeface="Nirmala UI" panose="020B0502040204020203" pitchFamily="34" charset="0"/>
                <a:ea typeface="Nirmala UI" panose="020B0502040204020203" pitchFamily="34" charset="0"/>
                <a:cs typeface="Nirmala UI" panose="020B0502040204020203" pitchFamily="34" charset="0"/>
              </a:rPr>
              <a:t>সমাজে </a:t>
            </a:r>
            <a:r>
              <a:rPr lang="as-IN" i="0" dirty="0">
                <a:latin typeface="Nirmala UI" panose="020B0502040204020203" pitchFamily="34" charset="0"/>
                <a:ea typeface="Nirmala UI" panose="020B0502040204020203" pitchFamily="34" charset="0"/>
                <a:cs typeface="Nirmala UI" panose="020B0502040204020203" pitchFamily="34" charset="0"/>
              </a:rPr>
              <a:t>ধর্ম বা বিশ্বাসের স্বাধীনতা সম্পর্কিত সমস্যা চিহ্নিত করা</a:t>
            </a:r>
          </a:p>
          <a:p>
            <a:pPr marL="171450" indent="-171450">
              <a:buFont typeface="Arial" panose="020B0604020202020204" pitchFamily="34" charset="0"/>
              <a:buChar char="•"/>
            </a:pPr>
            <a:r>
              <a:rPr lang="as-IN" i="0">
                <a:latin typeface="Nirmala UI" panose="020B0502040204020203" pitchFamily="34" charset="0"/>
                <a:ea typeface="Nirmala UI" panose="020B0502040204020203" pitchFamily="34" charset="0"/>
                <a:cs typeface="Nirmala UI" panose="020B0502040204020203" pitchFamily="34" charset="0"/>
              </a:rPr>
              <a:t>এবং </a:t>
            </a:r>
            <a:r>
              <a:rPr lang="as-IN" i="0" dirty="0">
                <a:latin typeface="Nirmala UI" panose="020B0502040204020203" pitchFamily="34" charset="0"/>
                <a:ea typeface="Nirmala UI" panose="020B0502040204020203" pitchFamily="34" charset="0"/>
                <a:cs typeface="Nirmala UI" panose="020B0502040204020203" pitchFamily="34" charset="0"/>
              </a:rPr>
              <a:t>সবাই মিলে সেই সমস্যাগুলি মোকাবেলা করার উপায়সমূহ</a:t>
            </a:r>
            <a:r>
              <a:rPr lang="en-US" i="0" dirty="0">
                <a:latin typeface="Nirmala UI" panose="020B0502040204020203" pitchFamily="34" charset="0"/>
                <a:ea typeface="Nirmala UI" panose="020B0502040204020203" pitchFamily="34" charset="0"/>
                <a:cs typeface="Nirmala UI" panose="020B0502040204020203" pitchFamily="34" charset="0"/>
              </a:rPr>
              <a:t> </a:t>
            </a:r>
            <a:r>
              <a:rPr lang="as-IN" i="0" dirty="0">
                <a:latin typeface="Nirmala UI" panose="020B0502040204020203" pitchFamily="34" charset="0"/>
                <a:ea typeface="Nirmala UI" panose="020B0502040204020203" pitchFamily="34" charset="0"/>
                <a:cs typeface="Nirmala UI" panose="020B0502040204020203" pitchFamily="34" charset="0"/>
              </a:rPr>
              <a:t>সন্ধান করা।</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2023-12-06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কোর্স চলাকালীন সময়ে আমরা দীর্ঘ বক্তৃতা শুনতে বসে না থেকে বরং সক্রিয় অংশগ্রহণের মাধ্যমে শিখবো। নিজেদের মতামত ও অভিজ্ঞতা বিনিময় করবো, সেগুলো নিয়ে বিশ্লেষণাত্মক</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চিন্তা করবো এবং পদক্ষেপ নেওয়ার উপায়গুলি সম্পর্কে পরিকল্পনা করবো।</a:t>
            </a:r>
          </a:p>
          <a:p>
            <a:r>
              <a:rPr lang="as-IN" dirty="0">
                <a:latin typeface="SolaimanLipi" pitchFamily="65" charset="0"/>
                <a:ea typeface="Nirmala UI" panose="020B0502040204020203" pitchFamily="34" charset="0"/>
                <a:cs typeface="SolaimanLipi" pitchFamily="65" charset="0"/>
              </a:rPr>
              <a:t>এই কোর্সটির বিভিন্ন উপস্থাপনায় অনেক শিক্ষণীয় বিষয় রয়েছে তবে আলোচনা, দলীয় অনুশীলন, খেলা এবং নাটকও এই কোর্সে রয়েছে যা এই শিক্ষণীয় বিষয়গুলো অনুধাবন করতে এবং সমাজ ও প্রেক্ষাপটের সাথে বিষয়গুলোর যোগসূত্র খুঁজে পেতে সাহায্য করবে।</a:t>
            </a:r>
          </a:p>
          <a:p>
            <a:r>
              <a:rPr lang="as-IN" dirty="0">
                <a:latin typeface="SolaimanLipi" pitchFamily="65" charset="0"/>
                <a:ea typeface="Nirmala UI" panose="020B0502040204020203" pitchFamily="34" charset="0"/>
                <a:cs typeface="SolaimanLipi" pitchFamily="65" charset="0"/>
              </a:rPr>
              <a:t>কোন কিছু শিখে সেটা মনে রাখা বেশ কঠিন হয়ে যায় যদি না সেই শিক্ষা আমরা সবাই মিলে অনুধাবন করি এবং সেটা নিয়ে গভীরভাবে চিন্তাভাবনা করি। তাছাড়া, একে অপরের সাথে মিথষ্ক্রিয়ভাবে কিছু শেখাটা অনেক বেশি আনন্দদায়ক। সুতরাং, আপনার সক্রিয় অংশগ্রহণ - আপনার অভিজ্ঞতা, চিন্তাভাবনা এবং অবদান এক্ষেত্রে</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সত্যিই গুরুত্বপূর্ণ।</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2023-12-06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4</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defRPr/>
            </a:pPr>
            <a:r>
              <a:rPr lang="as-IN" dirty="0">
                <a:latin typeface="SolaimanLipi" pitchFamily="65" charset="0"/>
                <a:ea typeface="Nirmala UI" panose="020B0502040204020203" pitchFamily="34" charset="0"/>
                <a:cs typeface="SolaimanLipi" pitchFamily="65" charset="0"/>
              </a:rPr>
              <a:t>কোর্স চলাকালীন আমরা নিম্নোক্ত বিষয়গুলির উপর নজর দিবো:</a:t>
            </a:r>
          </a:p>
          <a:p>
            <a:pPr marL="171450" lvl="0" indent="-171450">
              <a:buFont typeface="Arial" panose="020B0604020202020204" pitchFamily="34" charset="0"/>
              <a:buChar char="•"/>
              <a:defRPr/>
            </a:pPr>
            <a:r>
              <a:rPr lang="as-IN">
                <a:latin typeface="SolaimanLipi" pitchFamily="65" charset="0"/>
                <a:ea typeface="Nirmala UI" panose="020B0502040204020203" pitchFamily="34" charset="0"/>
                <a:cs typeface="SolaimanLipi" pitchFamily="65" charset="0"/>
              </a:rPr>
              <a:t>মানুষের </a:t>
            </a:r>
            <a:r>
              <a:rPr lang="as-IN" dirty="0">
                <a:latin typeface="SolaimanLipi" pitchFamily="65" charset="0"/>
                <a:ea typeface="Nirmala UI" panose="020B0502040204020203" pitchFamily="34" charset="0"/>
                <a:cs typeface="SolaimanLipi" pitchFamily="65" charset="0"/>
              </a:rPr>
              <a:t>চাহিদা, মানবাধিকার এবং মানুষের দায়িত্ব</a:t>
            </a:r>
          </a:p>
          <a:p>
            <a:pPr marL="171450" lvl="0" indent="-171450">
              <a:buFont typeface="Arial" panose="020B0604020202020204" pitchFamily="34" charset="0"/>
              <a:buChar char="•"/>
              <a:defRPr/>
            </a:pPr>
            <a:r>
              <a:rPr lang="as-IN">
                <a:latin typeface="SolaimanLipi" pitchFamily="65" charset="0"/>
                <a:ea typeface="Nirmala UI" panose="020B0502040204020203" pitchFamily="34" charset="0"/>
                <a:cs typeface="SolaimanLipi" pitchFamily="65" charset="0"/>
              </a:rPr>
              <a:t>ধর্ম </a:t>
            </a:r>
            <a:r>
              <a:rPr lang="as-IN" dirty="0">
                <a:latin typeface="SolaimanLipi" pitchFamily="65" charset="0"/>
                <a:ea typeface="Nirmala UI" panose="020B0502040204020203" pitchFamily="34" charset="0"/>
                <a:cs typeface="SolaimanLipi" pitchFamily="65" charset="0"/>
              </a:rPr>
              <a:t>বা বিশ্বাসের স্বাধীনতা - এটি কোন মূল্যবোধগুলোর প্রতিনিধিত্ব করে, আমাদের কোন কোন</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অধিকার রয়েছে, সেই অধিকারগুলি কখন বাধাগ্রস্থ হয় এবং অধিকার লঙ্ঘন হলে তার পরিণতি কেমন হয়?</a:t>
            </a:r>
          </a:p>
          <a:p>
            <a:pPr marL="171450" lvl="0" indent="-171450">
              <a:buFont typeface="Arial" panose="020B0604020202020204" pitchFamily="34" charset="0"/>
              <a:buChar char="•"/>
              <a:defRPr/>
            </a:pPr>
            <a:r>
              <a:rPr lang="as-IN">
                <a:latin typeface="SolaimanLipi" pitchFamily="65" charset="0"/>
                <a:ea typeface="Nirmala UI" panose="020B0502040204020203" pitchFamily="34" charset="0"/>
                <a:cs typeface="SolaimanLipi" pitchFamily="65" charset="0"/>
              </a:rPr>
              <a:t>আমাদের </a:t>
            </a:r>
            <a:r>
              <a:rPr lang="as-IN" dirty="0">
                <a:latin typeface="SolaimanLipi" pitchFamily="65" charset="0"/>
                <a:ea typeface="Nirmala UI" panose="020B0502040204020203" pitchFamily="34" charset="0"/>
                <a:cs typeface="SolaimanLipi" pitchFamily="65" charset="0"/>
              </a:rPr>
              <a:t>প্রেক্ষাপটে ধর্ম বা বিশ্বাসের স্বাধীনতা</a:t>
            </a:r>
          </a:p>
          <a:p>
            <a:pPr marL="171450" lvl="0" indent="-171450">
              <a:buFont typeface="Arial" panose="020B0604020202020204" pitchFamily="34" charset="0"/>
              <a:buChar char="•"/>
              <a:defRPr/>
            </a:pPr>
            <a:r>
              <a:rPr lang="as-IN">
                <a:latin typeface="SolaimanLipi" pitchFamily="65" charset="0"/>
                <a:ea typeface="Nirmala UI" panose="020B0502040204020203" pitchFamily="34" charset="0"/>
                <a:cs typeface="SolaimanLipi" pitchFamily="65" charset="0"/>
              </a:rPr>
              <a:t>মানবাধিকার </a:t>
            </a:r>
            <a:r>
              <a:rPr lang="as-IN" dirty="0">
                <a:latin typeface="SolaimanLipi" pitchFamily="65" charset="0"/>
                <a:ea typeface="Nirmala UI" panose="020B0502040204020203" pitchFamily="34" charset="0"/>
                <a:cs typeface="SolaimanLipi" pitchFamily="65" charset="0"/>
              </a:rPr>
              <a:t>প্রচার ও সমুন্নত করার কৌশলসমূহ - আমরা কীভাবে মানবাধিকারের প্রতি শ্রদ্ধাবোধ প্রচার ও সমুন্নত করতে পারি?</a:t>
            </a:r>
          </a:p>
          <a:p>
            <a:pPr marL="171450" lvl="0" indent="-171450">
              <a:buFont typeface="Arial" panose="020B0604020202020204" pitchFamily="34" charset="0"/>
              <a:buChar char="•"/>
              <a:defRPr/>
            </a:pPr>
            <a:r>
              <a:rPr lang="as-IN">
                <a:latin typeface="SolaimanLipi" pitchFamily="65" charset="0"/>
                <a:ea typeface="Nirmala UI" panose="020B0502040204020203" pitchFamily="34" charset="0"/>
                <a:cs typeface="SolaimanLipi" pitchFamily="65" charset="0"/>
              </a:rPr>
              <a:t>এবং </a:t>
            </a:r>
            <a:r>
              <a:rPr lang="as-IN" dirty="0">
                <a:latin typeface="SolaimanLipi" pitchFamily="65" charset="0"/>
                <a:ea typeface="Nirmala UI" panose="020B0502040204020203" pitchFamily="34" charset="0"/>
                <a:cs typeface="SolaimanLipi" pitchFamily="65" charset="0"/>
              </a:rPr>
              <a:t>কর্ম পরিকল্পনা - আমরা কি করতে চাই?</a:t>
            </a:r>
            <a:endParaRPr lang="en-GB" dirty="0">
              <a:solidFill>
                <a:srgbClr val="FF0000"/>
              </a:solidFill>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2023-12-06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5</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defRPr/>
            </a:pPr>
            <a:r>
              <a:rPr lang="as-IN" sz="1200" kern="1200" dirty="0">
                <a:solidFill>
                  <a:schemeClr val="tx1"/>
                </a:solidFill>
                <a:latin typeface="SolaimanLipi" pitchFamily="65" charset="0"/>
                <a:ea typeface="Nirmala UI" panose="020B0502040204020203" pitchFamily="34" charset="0"/>
                <a:cs typeface="SolaimanLipi" pitchFamily="65" charset="0"/>
              </a:rPr>
              <a:t>কোর্সটি নয়টি ২-ঘণ্টার </a:t>
            </a:r>
            <a:r>
              <a:rPr lang="as-IN" dirty="0">
                <a:latin typeface="SolaimanLipi" pitchFamily="65" charset="0"/>
                <a:ea typeface="Nirmala UI" panose="020B0502040204020203" pitchFamily="34" charset="0"/>
                <a:cs typeface="SolaimanLipi" pitchFamily="65" charset="0"/>
              </a:rPr>
              <a:t>অধিবেশনে </a:t>
            </a:r>
            <a:r>
              <a:rPr lang="as-IN" sz="1200" kern="1200" dirty="0">
                <a:solidFill>
                  <a:schemeClr val="tx1"/>
                </a:solidFill>
                <a:latin typeface="SolaimanLipi" pitchFamily="65" charset="0"/>
                <a:ea typeface="Nirmala UI" panose="020B0502040204020203" pitchFamily="34" charset="0"/>
                <a:cs typeface="SolaimanLipi" pitchFamily="65" charset="0"/>
              </a:rPr>
              <a:t>বিভক্ত। অংশগ্রহণকারীদের প্রতিটি অধিবেশনে উপস্থিত থাকতে উৎসাহিত করুন। যে ব্যবহারিক তথ্যগুলো যোগ করেছেন সেগুলো একবার দেখে নিন।</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2023-12-06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6</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i="1" dirty="0">
                <a:latin typeface="SolaimanLipi" pitchFamily="65" charset="0"/>
                <a:ea typeface="Nirmala UI" panose="020B0502040204020203" pitchFamily="34" charset="0"/>
                <a:cs typeface="SolaimanLipi" pitchFamily="65" charset="0"/>
              </a:rPr>
              <a:t>স্লাইড ৭-২৮ এ </a:t>
            </a:r>
            <a:r>
              <a:rPr lang="en-US" i="1" dirty="0">
                <a:latin typeface="SolaimanLipi" pitchFamily="65" charset="0"/>
                <a:ea typeface="Nirmala UI" panose="020B0502040204020203" pitchFamily="34" charset="0"/>
                <a:cs typeface="SolaimanLipi" pitchFamily="65" charset="0"/>
              </a:rPr>
              <a:t> </a:t>
            </a:r>
            <a:r>
              <a:rPr lang="as-IN" i="1" dirty="0">
                <a:latin typeface="SolaimanLipi" pitchFamily="65" charset="0"/>
                <a:ea typeface="Nirmala UI" panose="020B0502040204020203" pitchFamily="34" charset="0"/>
                <a:cs typeface="SolaimanLipi" pitchFamily="65" charset="0"/>
              </a:rPr>
              <a:t>অধিবেশন ১-এর উপস্থাপনা</a:t>
            </a:r>
            <a:r>
              <a:rPr lang="en-US" i="1" dirty="0">
                <a:latin typeface="SolaimanLipi" pitchFamily="65" charset="0"/>
                <a:ea typeface="Nirmala UI" panose="020B0502040204020203" pitchFamily="34" charset="0"/>
                <a:cs typeface="SolaimanLipi" pitchFamily="65" charset="0"/>
              </a:rPr>
              <a:t> </a:t>
            </a:r>
            <a:r>
              <a:rPr lang="as-IN" i="1" dirty="0">
                <a:latin typeface="SolaimanLipi" pitchFamily="65" charset="0"/>
                <a:ea typeface="Nirmala UI" panose="020B0502040204020203" pitchFamily="34" charset="0"/>
                <a:cs typeface="SolaimanLipi" pitchFamily="65" charset="0"/>
              </a:rPr>
              <a:t>চিত্রিত করা হয়েছে । </a:t>
            </a:r>
          </a:p>
          <a:p>
            <a:endParaRPr lang="en-US" i="1" dirty="0">
              <a:latin typeface="SolaimanLipi" pitchFamily="65" charset="0"/>
              <a:ea typeface="Nirmala UI" panose="020B0502040204020203" pitchFamily="34" charset="0"/>
              <a:cs typeface="SolaimanLipi" pitchFamily="65" charset="0"/>
            </a:endParaRPr>
          </a:p>
          <a:p>
            <a:r>
              <a:rPr lang="as-IN" b="1" dirty="0">
                <a:latin typeface="SolaimanLipi" pitchFamily="65" charset="0"/>
                <a:ea typeface="Nirmala UI" panose="020B0502040204020203" pitchFamily="34" charset="0"/>
                <a:cs typeface="SolaimanLipi" pitchFamily="65" charset="0"/>
              </a:rPr>
              <a:t>উপস্থাপনা: মানুষের চাহিদা - মানবাধিকার - মানুষের দায়িত্ব</a:t>
            </a:r>
            <a:endParaRPr lang="en-US" b="1" dirty="0">
              <a:latin typeface="SolaimanLipi" pitchFamily="65" charset="0"/>
              <a:ea typeface="Nirmala UI" panose="020B0502040204020203" pitchFamily="34" charset="0"/>
              <a:cs typeface="SolaimanLipi" pitchFamily="65" charset="0"/>
            </a:endParaRPr>
          </a:p>
          <a:p>
            <a:endParaRPr lang="as-IN" i="1"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আমাদের পরিচয় যাই হোক না কেন, এবং আমরা যেখানেই থাকি না কেন ধর্ম, জাত, জেন্ডার/লিঙ্গ বা বয়স নির্বিশেষে মৌলিক চাহিদাগুলো কিন্তু সবার একই। কেউ বিনা কারণে গ্রেফতার হতে চায় না, নির্যাতন বা বৈষম্যের শিকার হতে চায় না এবং কেউ চায় না যে তাদের সন্তানরা না খেয়ে থাকুক। আমরা সবাই এমন এক সমাজে বাস করতে চাই যেখানে এই ধরনের সমস্যাগুলি থেকে আমরা সুরক্ষিত। </a:t>
            </a:r>
            <a:endParaRPr lang="sv-SE" sz="1200" kern="1200" dirty="0">
              <a:solidFill>
                <a:schemeClr val="tx1"/>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2023-12-06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7</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মৌলিক, সর্বজনীন চাহিদাগুলি কিন্তু প্রত্যেকটি মানুষের জন্যই অভিন্ন বা একই। এই চাহিদা পূরণ না হলে, আমাদের শারীরিক, মানসিক এবং আত্মিক উন্নতি বাধাপ্রাপ্ত হয়।    </a:t>
            </a:r>
            <a:endParaRPr lang="sv-SE"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2023-12-06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8</a:t>
            </a:fld>
            <a:endParaRPr lang="en-GB"/>
          </a:p>
        </p:txBody>
      </p:sp>
    </p:spTree>
    <p:extLst>
      <p:ext uri="{BB962C8B-B14F-4D97-AF65-F5344CB8AC3E}">
        <p14:creationId xmlns:p14="http://schemas.microsoft.com/office/powerpoint/2010/main" val="330170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defRPr/>
            </a:pPr>
            <a:r>
              <a:rPr lang="as-IN" b="1" dirty="0">
                <a:latin typeface="SolaimanLipi" pitchFamily="65" charset="0"/>
                <a:ea typeface="Nirmala UI" panose="020B0502040204020203" pitchFamily="34" charset="0"/>
                <a:cs typeface="SolaimanLipi" pitchFamily="65" charset="0"/>
              </a:rPr>
              <a:t>মানবাধিকার</a:t>
            </a:r>
          </a:p>
          <a:p>
            <a:pPr lvl="0">
              <a:defRPr/>
            </a:pPr>
            <a:r>
              <a:rPr lang="as-IN" dirty="0">
                <a:latin typeface="SolaimanLipi" pitchFamily="65" charset="0"/>
                <a:ea typeface="Nirmala UI" panose="020B0502040204020203" pitchFamily="34" charset="0"/>
                <a:cs typeface="SolaimanLipi" pitchFamily="65" charset="0"/>
              </a:rPr>
              <a:t>বিশ্বের সব সরকার স্বীকার করেছে যে স্থান-কাল নির্বিশেষে প্রত্যেকেরই এই চাহিদাগুলো রয়েছে এবং সরকারের দায়িত্ব হলো এই চাহিদাগুলিকে সম্মান করা এবং পূরণ করার জন্য যথাসাধ্য চেষ্টা করা।</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2023-12-06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9</a:t>
            </a:fld>
            <a:endParaRPr lang="en-GB"/>
          </a:p>
        </p:txBody>
      </p:sp>
    </p:spTree>
    <p:extLst>
      <p:ext uri="{BB962C8B-B14F-4D97-AF65-F5344CB8AC3E}">
        <p14:creationId xmlns:p14="http://schemas.microsoft.com/office/powerpoint/2010/main" val="59731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ABC30888-9555-45FD-A5A1-8EEE2086FF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03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262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270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431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Rubrik</a:t>
            </a:r>
            <a:endParaRPr lang="en-GB"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4"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841"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Rubrik</a:t>
            </a:r>
            <a:endParaRPr lang="en-GB"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pPr/>
              <a:t>2023-12-06</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pPr/>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75" y="22225"/>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5"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 y="0"/>
            <a:ext cx="12192000" cy="228600"/>
          </a:xfrm>
          <a:prstGeom prst="rect">
            <a:avLst/>
          </a:prstGeom>
        </p:spPr>
      </p:pic>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648"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Rubrik</a:t>
            </a:r>
            <a:endParaRPr lang="en-GB"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10"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8.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20.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9.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2FFD922C-8B76-CD40-9897-D22CE58C96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pic>
        <p:nvPicPr>
          <p:cNvPr id="18" name="Bildobjekt 17" descr="En bild som visar text, clipart&#10;&#10;Automatiskt genererad beskrivning">
            <a:extLst>
              <a:ext uri="{FF2B5EF4-FFF2-40B4-BE49-F238E27FC236}">
                <a16:creationId xmlns:a16="http://schemas.microsoft.com/office/drawing/2014/main" id="{A56BA54F-1054-5944-B9DF-DAF378C155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976" y="3192435"/>
            <a:ext cx="5905500" cy="1346200"/>
          </a:xfrm>
          <a:prstGeom prst="rect">
            <a:avLst/>
          </a:prstGeom>
        </p:spPr>
      </p:pic>
      <p:sp>
        <p:nvSpPr>
          <p:cNvPr id="19" name="textruta 18">
            <a:extLst>
              <a:ext uri="{FF2B5EF4-FFF2-40B4-BE49-F238E27FC236}">
                <a16:creationId xmlns:a16="http://schemas.microsoft.com/office/drawing/2014/main" id="{7246315C-6EBB-9A47-B2AE-6E968AC7ED5A}"/>
              </a:ext>
            </a:extLst>
          </p:cNvPr>
          <p:cNvSpPr txBox="1"/>
          <p:nvPr/>
        </p:nvSpPr>
        <p:spPr>
          <a:xfrm>
            <a:off x="0" y="1169180"/>
            <a:ext cx="12192000" cy="1349344"/>
          </a:xfrm>
          <a:prstGeom prst="rect">
            <a:avLst/>
          </a:prstGeom>
          <a:noFill/>
        </p:spPr>
        <p:txBody>
          <a:bodyPr wrap="square" rtlCol="0">
            <a:spAutoFit/>
          </a:bodyPr>
          <a:lstStyle/>
          <a:p>
            <a:pPr algn="ctr">
              <a:lnSpc>
                <a:spcPct val="150000"/>
              </a:lnSpc>
            </a:pPr>
            <a:r>
              <a:rPr lang="as-IN" sz="6000" dirty="0">
                <a:latin typeface="SolaimanLipi" pitchFamily="65" charset="0"/>
                <a:ea typeface="Nirmala UI" panose="020B0502040204020203" pitchFamily="34" charset="0"/>
                <a:cs typeface="SolaimanLipi" pitchFamily="65" charset="0"/>
              </a:rPr>
              <a:t>স্থানীয় সমাজ </a:t>
            </a:r>
            <a:r>
              <a:rPr lang="as-IN" sz="6000" b="1" dirty="0">
                <a:latin typeface="Adobe Arabic" panose="02040503050201020203" pitchFamily="18" charset="-78"/>
                <a:ea typeface="Nirmala UI" panose="020B0502040204020203" pitchFamily="34" charset="0"/>
                <a:cs typeface="SolaimanLipi" pitchFamily="65" charset="0"/>
              </a:rPr>
              <a:t>পরিবর্তনকারীদের</a:t>
            </a:r>
            <a:r>
              <a:rPr lang="as-IN" sz="6000" dirty="0">
                <a:latin typeface="SolaimanLipi" pitchFamily="65" charset="0"/>
                <a:ea typeface="Nirmala UI" panose="020B0502040204020203" pitchFamily="34" charset="0"/>
                <a:cs typeface="SolaimanLipi" pitchFamily="65" charset="0"/>
              </a:rPr>
              <a:t> কোর্স</a:t>
            </a:r>
            <a:endParaRPr lang="sv-SE" sz="6000" dirty="0">
              <a:solidFill>
                <a:schemeClr val="tx1">
                  <a:lumMod val="65000"/>
                  <a:lumOff val="35000"/>
                </a:schemeClr>
              </a:solidFill>
              <a:latin typeface="SolaimanLipi" pitchFamily="65" charset="0"/>
              <a:ea typeface="Nirmala UI" panose="020B0502040204020203" pitchFamily="34" charset="0"/>
              <a:cs typeface="SolaimanLipi" pitchFamily="65" charset="0"/>
            </a:endParaRPr>
          </a:p>
        </p:txBody>
      </p:sp>
    </p:spTree>
    <p:extLst>
      <p:ext uri="{BB962C8B-B14F-4D97-AF65-F5344CB8AC3E}">
        <p14:creationId xmlns:p14="http://schemas.microsoft.com/office/powerpoint/2010/main" val="280092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669E25C-8507-4E2C-993F-BA9920168B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3025" y="1525188"/>
            <a:ext cx="4262451" cy="4236248"/>
          </a:xfrm>
          <a:prstGeom prst="rect">
            <a:avLst/>
          </a:prstGeom>
        </p:spPr>
      </p:pic>
    </p:spTree>
    <p:extLst>
      <p:ext uri="{BB962C8B-B14F-4D97-AF65-F5344CB8AC3E}">
        <p14:creationId xmlns:p14="http://schemas.microsoft.com/office/powerpoint/2010/main" val="1762104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5626C73-95BC-477B-ADA9-7C6EDA1B9B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51688">
            <a:off x="894167" y="1901063"/>
            <a:ext cx="3171824" cy="41176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A08BF0E-3685-4611-9E69-67985F33E9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3757" y="1103096"/>
            <a:ext cx="3171825" cy="4114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E847EE16-8DC4-4AC1-BEF0-D0593B122E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52908">
            <a:off x="8226684" y="1865996"/>
            <a:ext cx="3162300"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a:extLst>
              <a:ext uri="{FF2B5EF4-FFF2-40B4-BE49-F238E27FC236}">
                <a16:creationId xmlns:a16="http://schemas.microsoft.com/office/drawing/2014/main" id="{58DDA0E6-3930-49E6-BA26-7ADD52E72365}"/>
              </a:ext>
            </a:extLst>
          </p:cNvPr>
          <p:cNvSpPr txBox="1"/>
          <p:nvPr/>
        </p:nvSpPr>
        <p:spPr>
          <a:xfrm rot="21151688">
            <a:off x="1637954" y="3314759"/>
            <a:ext cx="1418978" cy="584775"/>
          </a:xfrm>
          <a:prstGeom prst="rect">
            <a:avLst/>
          </a:prstGeom>
          <a:noFill/>
        </p:spPr>
        <p:txBody>
          <a:bodyPr wrap="none" rtlCol="0">
            <a:spAutoFit/>
          </a:bodyPr>
          <a:lstStyle/>
          <a:p>
            <a:pPr algn="ctr"/>
            <a:r>
              <a:rPr lang="as-IN" sz="1600" dirty="0">
                <a:latin typeface="SolaimanLipi" pitchFamily="65" charset="0"/>
                <a:ea typeface="Nirmala UI" panose="020B0502040204020203" pitchFamily="34" charset="0"/>
                <a:cs typeface="SolaimanLipi" pitchFamily="65" charset="0"/>
              </a:rPr>
              <a:t>মানবাধিকারের</a:t>
            </a:r>
          </a:p>
          <a:p>
            <a:pPr algn="ctr"/>
            <a:r>
              <a:rPr lang="as-IN" sz="1600" dirty="0">
                <a:latin typeface="SolaimanLipi" pitchFamily="65" charset="0"/>
                <a:ea typeface="Nirmala UI" panose="020B0502040204020203" pitchFamily="34" charset="0"/>
                <a:cs typeface="SolaimanLipi" pitchFamily="65" charset="0"/>
              </a:rPr>
              <a:t>সর্বজনীন ঘোষণাপত্র</a:t>
            </a:r>
            <a:endParaRPr lang="en-GB" sz="1600" dirty="0">
              <a:latin typeface="SolaimanLipi" pitchFamily="65" charset="0"/>
              <a:ea typeface="Nirmala UI" panose="020B0502040204020203" pitchFamily="34" charset="0"/>
              <a:cs typeface="SolaimanLipi" pitchFamily="65" charset="0"/>
            </a:endParaRPr>
          </a:p>
        </p:txBody>
      </p:sp>
      <p:sp>
        <p:nvSpPr>
          <p:cNvPr id="8" name="textruta 7">
            <a:extLst>
              <a:ext uri="{FF2B5EF4-FFF2-40B4-BE49-F238E27FC236}">
                <a16:creationId xmlns:a16="http://schemas.microsoft.com/office/drawing/2014/main" id="{6F8F2A58-995E-4F34-B9BB-60515D97D7E1}"/>
              </a:ext>
            </a:extLst>
          </p:cNvPr>
          <p:cNvSpPr txBox="1"/>
          <p:nvPr/>
        </p:nvSpPr>
        <p:spPr>
          <a:xfrm rot="552908">
            <a:off x="8865908" y="3118284"/>
            <a:ext cx="1883849" cy="861774"/>
          </a:xfrm>
          <a:prstGeom prst="rect">
            <a:avLst/>
          </a:prstGeom>
          <a:noFill/>
        </p:spPr>
        <p:txBody>
          <a:bodyPr wrap="none" rtlCol="0">
            <a:spAutoFit/>
          </a:bodyPr>
          <a:lstStyle/>
          <a:p>
            <a:pPr algn="ctr"/>
            <a:r>
              <a:rPr lang="as-IN" sz="1600" dirty="0">
                <a:latin typeface="SolaimanLipi" pitchFamily="65" charset="0"/>
                <a:ea typeface="Nirmala UI" panose="020B0502040204020203" pitchFamily="34" charset="0"/>
                <a:cs typeface="SolaimanLipi" pitchFamily="65" charset="0"/>
              </a:rPr>
              <a:t>অর্থনৈতিক, সামাজিক এবং </a:t>
            </a:r>
          </a:p>
          <a:p>
            <a:pPr algn="ctr"/>
            <a:r>
              <a:rPr lang="as-IN" sz="1600" dirty="0">
                <a:latin typeface="SolaimanLipi" pitchFamily="65" charset="0"/>
                <a:ea typeface="Nirmala UI" panose="020B0502040204020203" pitchFamily="34" charset="0"/>
                <a:cs typeface="SolaimanLipi" pitchFamily="65" charset="0"/>
              </a:rPr>
              <a:t>সাংস্কৃতিক অধিকার বিষয়ক </a:t>
            </a:r>
          </a:p>
          <a:p>
            <a:pPr algn="ctr"/>
            <a:r>
              <a:rPr lang="as-IN" sz="1600" dirty="0">
                <a:latin typeface="SolaimanLipi" pitchFamily="65" charset="0"/>
                <a:ea typeface="Nirmala UI" panose="020B0502040204020203" pitchFamily="34" charset="0"/>
                <a:cs typeface="SolaimanLipi" pitchFamily="65" charset="0"/>
              </a:rPr>
              <a:t>আন্তর্জাতিক চুক্তি</a:t>
            </a:r>
          </a:p>
        </p:txBody>
      </p:sp>
      <p:sp>
        <p:nvSpPr>
          <p:cNvPr id="9" name="textruta 8">
            <a:extLst>
              <a:ext uri="{FF2B5EF4-FFF2-40B4-BE49-F238E27FC236}">
                <a16:creationId xmlns:a16="http://schemas.microsoft.com/office/drawing/2014/main" id="{790AC2EC-3CBB-433F-8245-0FF07048D0F0}"/>
              </a:ext>
            </a:extLst>
          </p:cNvPr>
          <p:cNvSpPr txBox="1"/>
          <p:nvPr/>
        </p:nvSpPr>
        <p:spPr>
          <a:xfrm>
            <a:off x="5032835" y="2339181"/>
            <a:ext cx="1765227" cy="830997"/>
          </a:xfrm>
          <a:prstGeom prst="rect">
            <a:avLst/>
          </a:prstGeom>
          <a:noFill/>
        </p:spPr>
        <p:txBody>
          <a:bodyPr wrap="none" rtlCol="0">
            <a:spAutoFit/>
          </a:bodyPr>
          <a:lstStyle/>
          <a:p>
            <a:pPr algn="ctr"/>
            <a:r>
              <a:rPr lang="as-IN" sz="1600" dirty="0">
                <a:latin typeface="SolaimanLipi" pitchFamily="65" charset="0"/>
                <a:ea typeface="Nirmala UI" panose="020B0502040204020203" pitchFamily="34" charset="0"/>
                <a:cs typeface="SolaimanLipi" pitchFamily="65" charset="0"/>
              </a:rPr>
              <a:t>নাগরিক এবং রাজনৈতিক </a:t>
            </a:r>
          </a:p>
          <a:p>
            <a:pPr algn="ctr"/>
            <a:r>
              <a:rPr lang="as-IN" sz="1600" dirty="0">
                <a:latin typeface="SolaimanLipi" pitchFamily="65" charset="0"/>
                <a:ea typeface="Nirmala UI" panose="020B0502040204020203" pitchFamily="34" charset="0"/>
                <a:cs typeface="SolaimanLipi" pitchFamily="65" charset="0"/>
              </a:rPr>
              <a:t>অধিকার বিষয়ক </a:t>
            </a:r>
          </a:p>
          <a:p>
            <a:pPr algn="ctr"/>
            <a:r>
              <a:rPr lang="as-IN" sz="1600" dirty="0">
                <a:latin typeface="SolaimanLipi" pitchFamily="65" charset="0"/>
                <a:ea typeface="Nirmala UI" panose="020B0502040204020203" pitchFamily="34" charset="0"/>
                <a:cs typeface="SolaimanLipi" pitchFamily="65" charset="0"/>
              </a:rPr>
              <a:t>আন্তর্জাতিক চুক্তি</a:t>
            </a:r>
            <a:endParaRPr lang="en-GB" sz="1600" dirty="0">
              <a:latin typeface="SolaimanLipi" pitchFamily="65" charset="0"/>
              <a:ea typeface="Nirmala UI" panose="020B0502040204020203" pitchFamily="34" charset="0"/>
              <a:cs typeface="SolaimanLipi" pitchFamily="65" charset="0"/>
            </a:endParaRPr>
          </a:p>
        </p:txBody>
      </p:sp>
      <p:pic>
        <p:nvPicPr>
          <p:cNvPr id="10" name="Bildobjekt 9">
            <a:extLst>
              <a:ext uri="{FF2B5EF4-FFF2-40B4-BE49-F238E27FC236}">
                <a16:creationId xmlns:a16="http://schemas.microsoft.com/office/drawing/2014/main" id="{A3791364-A18F-44F8-A999-29C17F2E82BE}"/>
              </a:ext>
            </a:extLst>
          </p:cNvPr>
          <p:cNvPicPr>
            <a:picLocks noChangeAspect="1"/>
          </p:cNvPicPr>
          <p:nvPr/>
        </p:nvPicPr>
        <p:blipFill>
          <a:blip r:embed="rId6" cstate="print"/>
          <a:stretch>
            <a:fillRect/>
          </a:stretch>
        </p:blipFill>
        <p:spPr>
          <a:xfrm rot="21151688">
            <a:off x="1959088" y="2298291"/>
            <a:ext cx="776710" cy="722878"/>
          </a:xfrm>
          <a:prstGeom prst="rect">
            <a:avLst/>
          </a:prstGeom>
        </p:spPr>
      </p:pic>
      <p:pic>
        <p:nvPicPr>
          <p:cNvPr id="11" name="Bildobjekt 10">
            <a:extLst>
              <a:ext uri="{FF2B5EF4-FFF2-40B4-BE49-F238E27FC236}">
                <a16:creationId xmlns:a16="http://schemas.microsoft.com/office/drawing/2014/main" id="{64B23B3E-6F06-4147-8BE1-16DBBE8124D3}"/>
              </a:ext>
            </a:extLst>
          </p:cNvPr>
          <p:cNvPicPr>
            <a:picLocks noChangeAspect="1"/>
          </p:cNvPicPr>
          <p:nvPr/>
        </p:nvPicPr>
        <p:blipFill>
          <a:blip r:embed="rId6" cstate="print"/>
          <a:stretch>
            <a:fillRect/>
          </a:stretch>
        </p:blipFill>
        <p:spPr>
          <a:xfrm rot="552908">
            <a:off x="9547584" y="2232816"/>
            <a:ext cx="776710" cy="722878"/>
          </a:xfrm>
          <a:prstGeom prst="rect">
            <a:avLst/>
          </a:prstGeom>
        </p:spPr>
      </p:pic>
      <p:pic>
        <p:nvPicPr>
          <p:cNvPr id="12" name="Bildobjekt 11">
            <a:extLst>
              <a:ext uri="{FF2B5EF4-FFF2-40B4-BE49-F238E27FC236}">
                <a16:creationId xmlns:a16="http://schemas.microsoft.com/office/drawing/2014/main" id="{D3967927-6370-4E15-B6CB-C4D1C87A0AAB}"/>
              </a:ext>
            </a:extLst>
          </p:cNvPr>
          <p:cNvPicPr>
            <a:picLocks noChangeAspect="1"/>
          </p:cNvPicPr>
          <p:nvPr/>
        </p:nvPicPr>
        <p:blipFill>
          <a:blip r:embed="rId6" cstate="print"/>
          <a:stretch>
            <a:fillRect/>
          </a:stretch>
        </p:blipFill>
        <p:spPr>
          <a:xfrm>
            <a:off x="5561869" y="1452411"/>
            <a:ext cx="776710" cy="722878"/>
          </a:xfrm>
          <a:prstGeom prst="rect">
            <a:avLst/>
          </a:prstGeom>
        </p:spPr>
      </p:pic>
    </p:spTree>
    <p:extLst>
      <p:ext uri="{BB962C8B-B14F-4D97-AF65-F5344CB8AC3E}">
        <p14:creationId xmlns:p14="http://schemas.microsoft.com/office/powerpoint/2010/main" val="42072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773F1F6D-E07B-4B1D-859C-0F21646BBC9A}"/>
              </a:ext>
            </a:extLst>
          </p:cNvPr>
          <p:cNvSpPr txBox="1"/>
          <p:nvPr/>
        </p:nvSpPr>
        <p:spPr>
          <a:xfrm>
            <a:off x="6672649" y="1721337"/>
            <a:ext cx="4856742" cy="830997"/>
          </a:xfrm>
          <a:prstGeom prst="rect">
            <a:avLst/>
          </a:prstGeom>
          <a:noFill/>
        </p:spPr>
        <p:txBody>
          <a:bodyPr wrap="square" rtlCol="0">
            <a:spAutoFit/>
          </a:bodyPr>
          <a:lstStyle/>
          <a:p>
            <a:pPr algn="ctr"/>
            <a:r>
              <a:rPr lang="as-IN" sz="2400" b="1" dirty="0">
                <a:latin typeface="SolaimanLipi" pitchFamily="65" charset="0"/>
                <a:ea typeface="Nirmala UI" panose="020B0502040204020203" pitchFamily="34" charset="0"/>
                <a:cs typeface="SolaimanLipi" pitchFamily="65" charset="0"/>
              </a:rPr>
              <a:t>অর্থনৈতিক, সামাজিক এবং সাংস্কৃতিক অধিকার বিষয়ক আন্তর্জাতিক চুক্তি</a:t>
            </a:r>
          </a:p>
        </p:txBody>
      </p:sp>
      <p:pic>
        <p:nvPicPr>
          <p:cNvPr id="4" name="Picture 2">
            <a:extLst>
              <a:ext uri="{FF2B5EF4-FFF2-40B4-BE49-F238E27FC236}">
                <a16:creationId xmlns:a16="http://schemas.microsoft.com/office/drawing/2014/main" id="{B9F653AC-963B-4F7E-ABE1-DAC9B40530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4143" y="632391"/>
            <a:ext cx="1635175" cy="832404"/>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3D8D1DEC-69DA-420E-9D76-571E9048F187}"/>
              </a:ext>
            </a:extLst>
          </p:cNvPr>
          <p:cNvSpPr txBox="1"/>
          <p:nvPr/>
        </p:nvSpPr>
        <p:spPr>
          <a:xfrm>
            <a:off x="298174" y="1721337"/>
            <a:ext cx="5128591" cy="830997"/>
          </a:xfrm>
          <a:prstGeom prst="rect">
            <a:avLst/>
          </a:prstGeom>
          <a:noFill/>
        </p:spPr>
        <p:txBody>
          <a:bodyPr wrap="square" rtlCol="0">
            <a:spAutoFit/>
          </a:bodyPr>
          <a:lstStyle/>
          <a:p>
            <a:pPr algn="ctr"/>
            <a:r>
              <a:rPr lang="as-IN" sz="2400" b="1" dirty="0">
                <a:latin typeface="SolaimanLipi" pitchFamily="65" charset="0"/>
                <a:ea typeface="Nirmala UI" panose="020B0502040204020203" pitchFamily="34" charset="0"/>
                <a:cs typeface="SolaimanLipi" pitchFamily="65" charset="0"/>
              </a:rPr>
              <a:t>নাগরিক এবং রাজনৈতিক অধিকার </a:t>
            </a:r>
            <a:br>
              <a:rPr lang="sv-SE" sz="2400" b="1" dirty="0">
                <a:latin typeface="SolaimanLipi" pitchFamily="65" charset="0"/>
                <a:ea typeface="Nirmala UI" panose="020B0502040204020203" pitchFamily="34" charset="0"/>
                <a:cs typeface="SolaimanLipi" pitchFamily="65" charset="0"/>
              </a:rPr>
            </a:br>
            <a:r>
              <a:rPr lang="as-IN" sz="2400" b="1" dirty="0">
                <a:latin typeface="SolaimanLipi" pitchFamily="65" charset="0"/>
                <a:ea typeface="Nirmala UI" panose="020B0502040204020203" pitchFamily="34" charset="0"/>
                <a:cs typeface="SolaimanLipi" pitchFamily="65" charset="0"/>
              </a:rPr>
              <a:t>বিষয়ক আন্তর্জাতিক চুক্তি</a:t>
            </a:r>
            <a:endParaRPr lang="en-GB" sz="2400" b="1" dirty="0">
              <a:latin typeface="SolaimanLipi" pitchFamily="65" charset="0"/>
              <a:ea typeface="Nirmala UI" panose="020B0502040204020203" pitchFamily="34" charset="0"/>
              <a:cs typeface="SolaimanLipi" pitchFamily="65" charset="0"/>
            </a:endParaRPr>
          </a:p>
        </p:txBody>
      </p:sp>
      <p:pic>
        <p:nvPicPr>
          <p:cNvPr id="10" name="Picture 2">
            <a:extLst>
              <a:ext uri="{FF2B5EF4-FFF2-40B4-BE49-F238E27FC236}">
                <a16:creationId xmlns:a16="http://schemas.microsoft.com/office/drawing/2014/main" id="{59889E9C-BCC3-444F-A798-B74D19B771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8788" y="632391"/>
            <a:ext cx="1635175" cy="832404"/>
          </a:xfrm>
          <a:prstGeom prst="rect">
            <a:avLst/>
          </a:prstGeom>
          <a:noFill/>
          <a:extLst>
            <a:ext uri="{909E8E84-426E-40DD-AFC4-6F175D3DCCD1}">
              <a14:hiddenFill xmlns:a14="http://schemas.microsoft.com/office/drawing/2010/main">
                <a:solidFill>
                  <a:srgbClr val="FFFFFF"/>
                </a:solidFill>
              </a14:hiddenFill>
            </a:ext>
          </a:extLst>
        </p:spPr>
      </p:pic>
      <p:pic>
        <p:nvPicPr>
          <p:cNvPr id="12" name="Bildobjekt 11" descr="En bild som visar karta&#10;&#10;Automatiskt genererad beskrivning">
            <a:extLst>
              <a:ext uri="{FF2B5EF4-FFF2-40B4-BE49-F238E27FC236}">
                <a16:creationId xmlns:a16="http://schemas.microsoft.com/office/drawing/2014/main" id="{53FCD36E-96AE-4751-B011-B5D82AAFB2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472" y="2883473"/>
            <a:ext cx="6084252" cy="3525348"/>
          </a:xfrm>
          <a:prstGeom prst="rect">
            <a:avLst/>
          </a:prstGeom>
        </p:spPr>
      </p:pic>
      <p:pic>
        <p:nvPicPr>
          <p:cNvPr id="14" name="Bildobjekt 13" descr="En bild som visar karta&#10;&#10;Automatiskt genererad beskrivning">
            <a:extLst>
              <a:ext uri="{FF2B5EF4-FFF2-40B4-BE49-F238E27FC236}">
                <a16:creationId xmlns:a16="http://schemas.microsoft.com/office/drawing/2014/main" id="{3ECBB925-28AA-4A03-933D-9AEA71A445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2503" y="2883947"/>
            <a:ext cx="6083988" cy="3524400"/>
          </a:xfrm>
          <a:prstGeom prst="rect">
            <a:avLst/>
          </a:prstGeom>
        </p:spPr>
      </p:pic>
    </p:spTree>
    <p:extLst>
      <p:ext uri="{BB962C8B-B14F-4D97-AF65-F5344CB8AC3E}">
        <p14:creationId xmlns:p14="http://schemas.microsoft.com/office/powerpoint/2010/main" val="4187154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05FA41F-FB13-42C4-889A-13B6ABCD2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185" y="1538057"/>
            <a:ext cx="4165066" cy="4139462"/>
          </a:xfrm>
          <a:prstGeom prst="rect">
            <a:avLst/>
          </a:prstGeom>
        </p:spPr>
      </p:pic>
      <p:pic>
        <p:nvPicPr>
          <p:cNvPr id="5" name="Picture 2">
            <a:extLst>
              <a:ext uri="{FF2B5EF4-FFF2-40B4-BE49-F238E27FC236}">
                <a16:creationId xmlns:a16="http://schemas.microsoft.com/office/drawing/2014/main" id="{2F40416B-90B9-4DE7-8956-8DF43C516D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5213" y="4807461"/>
            <a:ext cx="2212931" cy="12427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69EDC914-97A3-432D-A17C-1EBA08CA3C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5213" y="756989"/>
            <a:ext cx="1815737" cy="18679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2095F56-F476-46A1-AC46-51E7A98BC9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40902">
            <a:off x="7359384" y="2671929"/>
            <a:ext cx="1367394" cy="1871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0A94289F-276A-46F6-BD0F-1A29581EDE7F}"/>
              </a:ext>
            </a:extLst>
          </p:cNvPr>
          <p:cNvSpPr txBox="1"/>
          <p:nvPr/>
        </p:nvSpPr>
        <p:spPr>
          <a:xfrm>
            <a:off x="9525270" y="1487776"/>
            <a:ext cx="2666730" cy="646331"/>
          </a:xfrm>
          <a:prstGeom prst="rect">
            <a:avLst/>
          </a:prstGeom>
          <a:noFill/>
        </p:spPr>
        <p:txBody>
          <a:bodyPr wrap="square" rtlCol="0">
            <a:spAutoFit/>
          </a:bodyPr>
          <a:lstStyle/>
          <a:p>
            <a:r>
              <a:rPr lang="as-IN" sz="3600" dirty="0">
                <a:latin typeface="SolaimanLipi" pitchFamily="65" charset="0"/>
                <a:ea typeface="Nirmala UI" panose="020B0502040204020203" pitchFamily="34" charset="0"/>
                <a:cs typeface="SolaimanLipi" pitchFamily="65" charset="0"/>
              </a:rPr>
              <a:t>মর্যাদা দেয়া</a:t>
            </a:r>
            <a:endParaRPr lang="en-GB" sz="3600" dirty="0">
              <a:latin typeface="SolaimanLipi" pitchFamily="65" charset="0"/>
              <a:ea typeface="Nirmala UI" panose="020B0502040204020203" pitchFamily="34" charset="0"/>
              <a:cs typeface="SolaimanLipi" pitchFamily="65" charset="0"/>
            </a:endParaRPr>
          </a:p>
        </p:txBody>
      </p:sp>
      <p:sp>
        <p:nvSpPr>
          <p:cNvPr id="10" name="textruta 9">
            <a:extLst>
              <a:ext uri="{FF2B5EF4-FFF2-40B4-BE49-F238E27FC236}">
                <a16:creationId xmlns:a16="http://schemas.microsoft.com/office/drawing/2014/main" id="{D42F8AF3-5AE2-45C1-939B-1852A4AA3085}"/>
              </a:ext>
            </a:extLst>
          </p:cNvPr>
          <p:cNvSpPr txBox="1"/>
          <p:nvPr/>
        </p:nvSpPr>
        <p:spPr>
          <a:xfrm>
            <a:off x="9525270" y="3168818"/>
            <a:ext cx="2666730" cy="646331"/>
          </a:xfrm>
          <a:prstGeom prst="rect">
            <a:avLst/>
          </a:prstGeom>
          <a:noFill/>
        </p:spPr>
        <p:txBody>
          <a:bodyPr wrap="square" rtlCol="0">
            <a:spAutoFit/>
          </a:bodyPr>
          <a:lstStyle/>
          <a:p>
            <a:r>
              <a:rPr lang="as-IN" sz="3600" dirty="0">
                <a:latin typeface="SolaimanLipi" pitchFamily="65" charset="0"/>
                <a:ea typeface="Nirmala UI" panose="020B0502040204020203" pitchFamily="34" charset="0"/>
                <a:cs typeface="SolaimanLipi" pitchFamily="65" charset="0"/>
              </a:rPr>
              <a:t>রক্ষা করা</a:t>
            </a:r>
            <a:endParaRPr lang="en-GB" sz="3600" dirty="0">
              <a:latin typeface="SolaimanLipi" pitchFamily="65" charset="0"/>
              <a:ea typeface="Nirmala UI" panose="020B0502040204020203" pitchFamily="34" charset="0"/>
              <a:cs typeface="SolaimanLipi" pitchFamily="65" charset="0"/>
            </a:endParaRPr>
          </a:p>
        </p:txBody>
      </p:sp>
      <p:sp>
        <p:nvSpPr>
          <p:cNvPr id="11" name="textruta 10">
            <a:extLst>
              <a:ext uri="{FF2B5EF4-FFF2-40B4-BE49-F238E27FC236}">
                <a16:creationId xmlns:a16="http://schemas.microsoft.com/office/drawing/2014/main" id="{DAF559C2-0235-47C7-ACD7-3BA881D0DA55}"/>
              </a:ext>
            </a:extLst>
          </p:cNvPr>
          <p:cNvSpPr txBox="1"/>
          <p:nvPr/>
        </p:nvSpPr>
        <p:spPr>
          <a:xfrm>
            <a:off x="9525270" y="4849861"/>
            <a:ext cx="2212931" cy="1200329"/>
          </a:xfrm>
          <a:prstGeom prst="rect">
            <a:avLst/>
          </a:prstGeom>
          <a:noFill/>
        </p:spPr>
        <p:txBody>
          <a:bodyPr wrap="square" rtlCol="0">
            <a:spAutoFit/>
          </a:bodyPr>
          <a:lstStyle/>
          <a:p>
            <a:r>
              <a:rPr lang="as-IN" sz="3600" dirty="0">
                <a:latin typeface="SolaimanLipi" pitchFamily="65" charset="0"/>
                <a:ea typeface="Nirmala UI" panose="020B0502040204020203" pitchFamily="34" charset="0"/>
                <a:cs typeface="SolaimanLipi" pitchFamily="65" charset="0"/>
              </a:rPr>
              <a:t>প্রচার ও </a:t>
            </a:r>
            <a:br>
              <a:rPr lang="sv-SE" sz="3600" dirty="0">
                <a:latin typeface="SolaimanLipi" pitchFamily="65" charset="0"/>
                <a:ea typeface="Nirmala UI" panose="020B0502040204020203" pitchFamily="34" charset="0"/>
                <a:cs typeface="SolaimanLipi" pitchFamily="65" charset="0"/>
              </a:rPr>
            </a:br>
            <a:r>
              <a:rPr lang="as-IN" sz="3600" dirty="0">
                <a:latin typeface="SolaimanLipi" pitchFamily="65" charset="0"/>
                <a:ea typeface="Nirmala UI" panose="020B0502040204020203" pitchFamily="34" charset="0"/>
                <a:cs typeface="SolaimanLipi" pitchFamily="65" charset="0"/>
              </a:rPr>
              <a:t>সমুন্নত</a:t>
            </a:r>
            <a:r>
              <a:rPr lang="sv-SE" sz="3600" dirty="0">
                <a:latin typeface="SolaimanLipi" pitchFamily="65" charset="0"/>
                <a:ea typeface="Nirmala UI" panose="020B0502040204020203" pitchFamily="34" charset="0"/>
                <a:cs typeface="SolaimanLipi" pitchFamily="65" charset="0"/>
              </a:rPr>
              <a:t> </a:t>
            </a:r>
            <a:r>
              <a:rPr lang="as-IN" sz="3600" dirty="0">
                <a:latin typeface="SolaimanLipi" pitchFamily="65" charset="0"/>
                <a:ea typeface="Nirmala UI" panose="020B0502040204020203" pitchFamily="34" charset="0"/>
                <a:cs typeface="SolaimanLipi" pitchFamily="65" charset="0"/>
              </a:rPr>
              <a:t>করা</a:t>
            </a:r>
          </a:p>
        </p:txBody>
      </p:sp>
    </p:spTree>
    <p:extLst>
      <p:ext uri="{BB962C8B-B14F-4D97-AF65-F5344CB8AC3E}">
        <p14:creationId xmlns:p14="http://schemas.microsoft.com/office/powerpoint/2010/main" val="4204800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3D67F34-906B-401B-A1CF-142FC93F54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995940"/>
            <a:ext cx="5003011" cy="3452782"/>
          </a:xfrm>
          <a:prstGeom prst="rect">
            <a:avLst/>
          </a:prstGeom>
        </p:spPr>
      </p:pic>
      <p:sp>
        <p:nvSpPr>
          <p:cNvPr id="6" name="Rektangel 5">
            <a:extLst>
              <a:ext uri="{FF2B5EF4-FFF2-40B4-BE49-F238E27FC236}">
                <a16:creationId xmlns:a16="http://schemas.microsoft.com/office/drawing/2014/main" id="{9459C078-1139-40D5-BA9E-8196C542545A}"/>
              </a:ext>
            </a:extLst>
          </p:cNvPr>
          <p:cNvSpPr/>
          <p:nvPr/>
        </p:nvSpPr>
        <p:spPr>
          <a:xfrm>
            <a:off x="1145666" y="1320730"/>
            <a:ext cx="8406548" cy="2923877"/>
          </a:xfrm>
          <a:prstGeom prst="rect">
            <a:avLst/>
          </a:prstGeom>
        </p:spPr>
        <p:txBody>
          <a:bodyPr wrap="square">
            <a:spAutoFit/>
          </a:bodyPr>
          <a:lstStyle/>
          <a:p>
            <a:r>
              <a:rPr lang="as-IN" sz="4400" b="1" dirty="0">
                <a:latin typeface="SolaimanLipi" panose="02000500020000020004" pitchFamily="2" charset="0"/>
                <a:ea typeface="Nirmala UI" panose="020B0502040204020203" pitchFamily="34" charset="0"/>
                <a:cs typeface="SolaimanLipi" panose="02000500020000020004" pitchFamily="2" charset="0"/>
              </a:rPr>
              <a:t>প্রত্যেকটি মানুষই স্বাধীন অবস্থায় সম-মর্যাদা ও অধিকার নিয়ে জন্মগ্রহণ করে। </a:t>
            </a:r>
            <a:endParaRPr lang="sv-SE" sz="4400" b="1" dirty="0">
              <a:latin typeface="SolaimanLipi" panose="02000500020000020004" pitchFamily="2" charset="0"/>
              <a:ea typeface="Nirmala UI" panose="020B0502040204020203" pitchFamily="34" charset="0"/>
              <a:cs typeface="SolaimanLipi" panose="02000500020000020004" pitchFamily="2" charset="0"/>
            </a:endParaRPr>
          </a:p>
          <a:p>
            <a:endParaRPr lang="sv-SE" sz="3200" dirty="0">
              <a:latin typeface="SolaimanLipi" pitchFamily="65" charset="0"/>
              <a:ea typeface="Nirmala UI" panose="020B0502040204020203" pitchFamily="34" charset="0"/>
              <a:cs typeface="SolaimanLipi" pitchFamily="65" charset="0"/>
            </a:endParaRPr>
          </a:p>
          <a:p>
            <a:r>
              <a:rPr lang="as-IN" sz="3200" dirty="0">
                <a:latin typeface="SolaimanLipi" pitchFamily="65" charset="0"/>
                <a:ea typeface="Nirmala UI" panose="020B0502040204020203" pitchFamily="34" charset="0"/>
                <a:cs typeface="SolaimanLipi" pitchFamily="65" charset="0"/>
              </a:rPr>
              <a:t>মানবাধিকারের সর্বজনীন </a:t>
            </a:r>
            <a:endParaRPr lang="sv-SE" sz="3200" dirty="0">
              <a:latin typeface="SolaimanLipi" pitchFamily="65" charset="0"/>
              <a:ea typeface="Nirmala UI" panose="020B0502040204020203" pitchFamily="34" charset="0"/>
              <a:cs typeface="SolaimanLipi" pitchFamily="65" charset="0"/>
            </a:endParaRPr>
          </a:p>
          <a:p>
            <a:r>
              <a:rPr lang="as-IN" sz="3200" dirty="0">
                <a:latin typeface="SolaimanLipi" pitchFamily="65" charset="0"/>
                <a:ea typeface="Nirmala UI" panose="020B0502040204020203" pitchFamily="34" charset="0"/>
                <a:cs typeface="SolaimanLipi" pitchFamily="65" charset="0"/>
              </a:rPr>
              <a:t>ঘোষণাপত্র</a:t>
            </a:r>
            <a:endParaRPr lang="sv-SE" sz="3200" dirty="0">
              <a:latin typeface="SolaimanLipi" pitchFamily="65" charset="0"/>
              <a:ea typeface="Nirmala UI" panose="020B0502040204020203" pitchFamily="34" charset="0"/>
              <a:cs typeface="SolaimanLipi" pitchFamily="65" charset="0"/>
            </a:endParaRPr>
          </a:p>
        </p:txBody>
      </p:sp>
    </p:spTree>
    <p:extLst>
      <p:ext uri="{BB962C8B-B14F-4D97-AF65-F5344CB8AC3E}">
        <p14:creationId xmlns:p14="http://schemas.microsoft.com/office/powerpoint/2010/main" val="581836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E1541EF-CEE5-4743-B4C2-DF27CAAA62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8112" y="1171574"/>
            <a:ext cx="4295775" cy="477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785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E2204E0-4712-4704-B0D2-FE8610AA6A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8074" y="1690998"/>
            <a:ext cx="3572354" cy="3790329"/>
          </a:xfrm>
          <a:prstGeom prst="rect">
            <a:avLst/>
          </a:prstGeom>
          <a:noFill/>
          <a:extLst>
            <a:ext uri="{909E8E84-426E-40DD-AFC4-6F175D3DCCD1}">
              <a14:hiddenFill xmlns:a14="http://schemas.microsoft.com/office/drawing/2010/main">
                <a:solidFill>
                  <a:srgbClr val="FFFFFF"/>
                </a:solidFill>
              </a14:hiddenFill>
            </a:ext>
          </a:extLst>
        </p:spPr>
      </p:pic>
      <p:sp>
        <p:nvSpPr>
          <p:cNvPr id="14" name="textruta 13">
            <a:extLst>
              <a:ext uri="{FF2B5EF4-FFF2-40B4-BE49-F238E27FC236}">
                <a16:creationId xmlns:a16="http://schemas.microsoft.com/office/drawing/2014/main" id="{70ACFB70-2B28-48F8-900E-5BED32E2734B}"/>
              </a:ext>
            </a:extLst>
          </p:cNvPr>
          <p:cNvSpPr txBox="1"/>
          <p:nvPr/>
        </p:nvSpPr>
        <p:spPr>
          <a:xfrm rot="21300000">
            <a:off x="5163786" y="2193091"/>
            <a:ext cx="1594265" cy="769441"/>
          </a:xfrm>
          <a:prstGeom prst="rect">
            <a:avLst/>
          </a:prstGeom>
          <a:noFill/>
        </p:spPr>
        <p:txBody>
          <a:bodyPr wrap="square" rtlCol="0">
            <a:spAutoFit/>
          </a:bodyPr>
          <a:lstStyle/>
          <a:p>
            <a:pPr algn="ctr"/>
            <a:r>
              <a:rPr lang="as-IN" sz="4400" b="1" dirty="0">
                <a:latin typeface="SolaimanLipi" pitchFamily="65" charset="0"/>
                <a:ea typeface="Nirmala UI" panose="020B0502040204020203" pitchFamily="34" charset="0"/>
                <a:cs typeface="SolaimanLipi" pitchFamily="65" charset="0"/>
              </a:rPr>
              <a:t>পুলিশ</a:t>
            </a:r>
          </a:p>
        </p:txBody>
      </p:sp>
    </p:spTree>
    <p:extLst>
      <p:ext uri="{BB962C8B-B14F-4D97-AF65-F5344CB8AC3E}">
        <p14:creationId xmlns:p14="http://schemas.microsoft.com/office/powerpoint/2010/main" val="2963703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FC2640C-A029-4761-8C4E-DC4952BC41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2204" y="1126042"/>
            <a:ext cx="4358296" cy="514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822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5" name="Bildobjekt 4" descr="En bild som visar text, drottning&#10;&#10;Automatiskt genererad beskrivning">
            <a:extLst>
              <a:ext uri="{FF2B5EF4-FFF2-40B4-BE49-F238E27FC236}">
                <a16:creationId xmlns:a16="http://schemas.microsoft.com/office/drawing/2014/main" id="{807D7140-902F-4E25-A3B4-75A9A75FED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1052" y="1249596"/>
            <a:ext cx="6786397" cy="4730400"/>
          </a:xfrm>
          <a:prstGeom prst="rect">
            <a:avLst/>
          </a:prstGeom>
        </p:spPr>
      </p:pic>
    </p:spTree>
    <p:extLst>
      <p:ext uri="{BB962C8B-B14F-4D97-AF65-F5344CB8AC3E}">
        <p14:creationId xmlns:p14="http://schemas.microsoft.com/office/powerpoint/2010/main" val="210075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descr="En bild som visar text, clipart&#10;&#10;Automatiskt genererad beskrivning">
            <a:extLst>
              <a:ext uri="{FF2B5EF4-FFF2-40B4-BE49-F238E27FC236}">
                <a16:creationId xmlns:a16="http://schemas.microsoft.com/office/drawing/2014/main" id="{F6B19EA2-B4A9-4868-B01A-EC51DA9F96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9331" y="1511077"/>
            <a:ext cx="9553337" cy="4410774"/>
          </a:xfrm>
          <a:prstGeom prst="rect">
            <a:avLst/>
          </a:prstGeom>
        </p:spPr>
      </p:pic>
    </p:spTree>
    <p:extLst>
      <p:ext uri="{BB962C8B-B14F-4D97-AF65-F5344CB8AC3E}">
        <p14:creationId xmlns:p14="http://schemas.microsoft.com/office/powerpoint/2010/main" val="2140477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586552A5-80D1-5E49-BF59-CA8F281A9CAA}"/>
              </a:ext>
            </a:extLst>
          </p:cNvPr>
          <p:cNvSpPr txBox="1"/>
          <p:nvPr/>
        </p:nvSpPr>
        <p:spPr>
          <a:xfrm>
            <a:off x="0" y="800556"/>
            <a:ext cx="12192000" cy="3000821"/>
          </a:xfrm>
          <a:prstGeom prst="rect">
            <a:avLst/>
          </a:prstGeom>
          <a:noFill/>
        </p:spPr>
        <p:txBody>
          <a:bodyPr wrap="square" lIns="91440" tIns="45720" rIns="91440" bIns="45720" rtlCol="0" anchor="t">
            <a:spAutoFit/>
          </a:bodyPr>
          <a:lstStyle/>
          <a:p>
            <a:pPr algn="ctr">
              <a:lnSpc>
                <a:spcPct val="150000"/>
              </a:lnSpc>
            </a:pPr>
            <a:r>
              <a:rPr lang="as-IN" sz="3600" spc="600" dirty="0">
                <a:solidFill>
                  <a:schemeClr val="bg1"/>
                </a:solidFill>
                <a:latin typeface="SolaimanLipi" pitchFamily="65" charset="0"/>
                <a:ea typeface="Nirmala UI" panose="020B0502040204020203" pitchFamily="34" charset="0"/>
                <a:cs typeface="SolaimanLipi" pitchFamily="65" charset="0"/>
              </a:rPr>
              <a:t>অধিবেশন ১</a:t>
            </a:r>
            <a:endParaRPr lang="en-US" sz="3600" spc="600" dirty="0">
              <a:solidFill>
                <a:schemeClr val="bg1"/>
              </a:solidFill>
              <a:latin typeface="SolaimanLipi" pitchFamily="65" charset="0"/>
              <a:ea typeface="Nirmala UI" panose="020B0502040204020203" pitchFamily="34" charset="0"/>
              <a:cs typeface="SolaimanLipi" pitchFamily="65" charset="0"/>
            </a:endParaRPr>
          </a:p>
          <a:p>
            <a:pPr algn="ctr">
              <a:lnSpc>
                <a:spcPct val="150000"/>
              </a:lnSpc>
            </a:pPr>
            <a:endParaRPr lang="sv-SE" sz="1000" dirty="0">
              <a:solidFill>
                <a:schemeClr val="bg1"/>
              </a:solidFill>
              <a:latin typeface="SolaimanLipi" pitchFamily="65" charset="0"/>
              <a:ea typeface="Nirmala UI" panose="020B0502040204020203" pitchFamily="34" charset="0"/>
              <a:cs typeface="SolaimanLipi" pitchFamily="65" charset="0"/>
            </a:endParaRPr>
          </a:p>
          <a:p>
            <a:pPr algn="ctr"/>
            <a:r>
              <a:rPr lang="as-IN" sz="6000" dirty="0">
                <a:solidFill>
                  <a:schemeClr val="bg1"/>
                </a:solidFill>
                <a:latin typeface="SolaimanLipi" pitchFamily="65" charset="0"/>
                <a:ea typeface="Nirmala UI" panose="020B0502040204020203" pitchFamily="34" charset="0"/>
                <a:cs typeface="SolaimanLipi" pitchFamily="65" charset="0"/>
              </a:rPr>
              <a:t>মানুষের চাহিদা - মানবাধিকার </a:t>
            </a:r>
            <a:br>
              <a:rPr lang="sv-SE" sz="6000" dirty="0">
                <a:solidFill>
                  <a:schemeClr val="bg1"/>
                </a:solidFill>
                <a:latin typeface="SolaimanLipi" pitchFamily="65" charset="0"/>
                <a:ea typeface="Nirmala UI" panose="020B0502040204020203" pitchFamily="34" charset="0"/>
                <a:cs typeface="SolaimanLipi" pitchFamily="65" charset="0"/>
              </a:rPr>
            </a:br>
            <a:r>
              <a:rPr lang="as-IN" sz="6000" dirty="0">
                <a:solidFill>
                  <a:schemeClr val="bg1"/>
                </a:solidFill>
                <a:latin typeface="SolaimanLipi" pitchFamily="65" charset="0"/>
                <a:ea typeface="Nirmala UI" panose="020B0502040204020203" pitchFamily="34" charset="0"/>
                <a:cs typeface="SolaimanLipi" pitchFamily="65" charset="0"/>
              </a:rPr>
              <a:t>- মানুষের দায়িত্ব</a:t>
            </a:r>
            <a:endParaRPr lang="sv-SE" sz="6000" dirty="0">
              <a:solidFill>
                <a:schemeClr val="bg1"/>
              </a:solidFill>
              <a:latin typeface="SolaimanLipi" pitchFamily="65" charset="0"/>
              <a:ea typeface="Nirmala UI" panose="020B0502040204020203" pitchFamily="34" charset="0"/>
              <a:cs typeface="SolaimanLipi" pitchFamily="65" charset="0"/>
            </a:endParaRPr>
          </a:p>
        </p:txBody>
      </p:sp>
      <p:pic>
        <p:nvPicPr>
          <p:cNvPr id="12" name="Bildobjekt 11">
            <a:extLst>
              <a:ext uri="{FF2B5EF4-FFF2-40B4-BE49-F238E27FC236}">
                <a16:creationId xmlns:a16="http://schemas.microsoft.com/office/drawing/2014/main" id="{E66CDD62-3CE5-4941-AD96-7C0FDDA409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5732" y="4262274"/>
            <a:ext cx="1777037" cy="1795170"/>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3074FA9-F100-4281-A992-02A137CA99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37793">
            <a:off x="1530135" y="1703237"/>
            <a:ext cx="3894967" cy="4827469"/>
          </a:xfrm>
          <a:prstGeom prst="rect">
            <a:avLst/>
          </a:prstGeom>
          <a:noFill/>
          <a:extLst>
            <a:ext uri="{909E8E84-426E-40DD-AFC4-6F175D3DCCD1}">
              <a14:hiddenFill xmlns:a14="http://schemas.microsoft.com/office/drawing/2010/main">
                <a:solidFill>
                  <a:srgbClr val="FFFFFF"/>
                </a:solidFill>
              </a14:hiddenFill>
            </a:ext>
          </a:extLst>
        </p:spPr>
      </p:pic>
      <p:sp>
        <p:nvSpPr>
          <p:cNvPr id="6" name="Rubrik 1">
            <a:extLst>
              <a:ext uri="{FF2B5EF4-FFF2-40B4-BE49-F238E27FC236}">
                <a16:creationId xmlns:a16="http://schemas.microsoft.com/office/drawing/2014/main" id="{E3D0ACC9-3154-4005-927B-CCBB065BD4D7}"/>
              </a:ext>
            </a:extLst>
          </p:cNvPr>
          <p:cNvSpPr>
            <a:spLocks noGrp="1"/>
          </p:cNvSpPr>
          <p:nvPr>
            <p:ph type="title"/>
          </p:nvPr>
        </p:nvSpPr>
        <p:spPr>
          <a:xfrm rot="21313681">
            <a:off x="1917112" y="2074942"/>
            <a:ext cx="2885038" cy="3106579"/>
          </a:xfrm>
        </p:spPr>
        <p:txBody>
          <a:bodyPr>
            <a:normAutofit fontScale="90000"/>
          </a:bodyPr>
          <a:lstStyle/>
          <a:p>
            <a:pPr algn="ctr" fontAlgn="base">
              <a:lnSpc>
                <a:spcPct val="100000"/>
              </a:lnSpc>
            </a:pPr>
            <a:r>
              <a:rPr lang="as-IN" sz="3200" b="1" dirty="0">
                <a:solidFill>
                  <a:srgbClr val="000000"/>
                </a:solidFill>
                <a:latin typeface="SolaimanLipi" pitchFamily="65" charset="0"/>
                <a:ea typeface="Nirmala UI" panose="020B0502040204020203" pitchFamily="34" charset="0"/>
                <a:cs typeface="SolaimanLipi" pitchFamily="65" charset="0"/>
              </a:rPr>
              <a:t>অনুচ্ছেদ ১</a:t>
            </a:r>
            <a:br>
              <a:rPr lang="as-IN" sz="1600" dirty="0">
                <a:solidFill>
                  <a:srgbClr val="000000"/>
                </a:solidFill>
                <a:latin typeface="SolaimanLipi" pitchFamily="65" charset="0"/>
                <a:ea typeface="Nirmala UI" panose="020B0502040204020203" pitchFamily="34" charset="0"/>
                <a:cs typeface="SolaimanLipi" pitchFamily="65" charset="0"/>
              </a:rPr>
            </a:br>
            <a:r>
              <a:rPr lang="as-IN" sz="2000" dirty="0">
                <a:solidFill>
                  <a:srgbClr val="000000"/>
                </a:solidFill>
                <a:latin typeface="SolaimanLipi" pitchFamily="65" charset="0"/>
                <a:ea typeface="Nirmala UI" panose="020B0502040204020203" pitchFamily="34" charset="0"/>
                <a:cs typeface="SolaimanLipi" pitchFamily="65" charset="0"/>
              </a:rPr>
              <a:t>“প্রতিটি মানুষ স্বাধীনভাবে সম- মর্যাদা এবং অধিকার নিয়ে জন্মগ্রহণ করে। তাঁদের বিবেক এবং বুদ্ধি আছে; সুতরাং প্রত্যেকেরই একে অপরের প্রতি ভ্রাতৃত্বসুলভ মনোভাব নিয়ে আচরণ করা উচিত।</a:t>
            </a:r>
            <a:r>
              <a:rPr lang="nb-NO" sz="2000" dirty="0">
                <a:solidFill>
                  <a:srgbClr val="000000"/>
                </a:solidFill>
                <a:latin typeface="SolaimanLipi" pitchFamily="65" charset="0"/>
                <a:ea typeface="Nirmala UI" panose="020B0502040204020203" pitchFamily="34" charset="0"/>
                <a:cs typeface="SolaimanLipi" pitchFamily="65" charset="0"/>
              </a:rPr>
              <a:t> </a:t>
            </a:r>
            <a:r>
              <a:rPr lang="as-IN" sz="2000" dirty="0">
                <a:solidFill>
                  <a:srgbClr val="000000"/>
                </a:solidFill>
                <a:latin typeface="SolaimanLipi" pitchFamily="65" charset="0"/>
                <a:ea typeface="Nirmala UI" panose="020B0502040204020203" pitchFamily="34" charset="0"/>
                <a:cs typeface="SolaimanLipi" pitchFamily="65" charset="0"/>
              </a:rPr>
              <a:t>”</a:t>
            </a:r>
            <a:br>
              <a:rPr lang="en-US" sz="2000" b="0" i="0" dirty="0">
                <a:solidFill>
                  <a:srgbClr val="000000"/>
                </a:solidFill>
                <a:effectLst/>
                <a:latin typeface="SolaimanLipi" pitchFamily="65" charset="0"/>
                <a:ea typeface="Nirmala UI" panose="020B0502040204020203" pitchFamily="34" charset="0"/>
                <a:cs typeface="SolaimanLipi" pitchFamily="65" charset="0"/>
              </a:rPr>
            </a:br>
            <a:r>
              <a:rPr lang="en-US" sz="1600" b="0" i="0" dirty="0">
                <a:solidFill>
                  <a:srgbClr val="333333"/>
                </a:solidFill>
                <a:effectLst/>
                <a:latin typeface="SolaimanLipi" pitchFamily="65" charset="0"/>
                <a:ea typeface="Nirmala UI" panose="020B0502040204020203" pitchFamily="34" charset="0"/>
                <a:cs typeface="SolaimanLipi" pitchFamily="65" charset="0"/>
              </a:rPr>
              <a:t> </a:t>
            </a:r>
            <a:br>
              <a:rPr lang="en-US" sz="1600" b="0" i="0" dirty="0">
                <a:solidFill>
                  <a:srgbClr val="000000"/>
                </a:solidFill>
                <a:effectLst/>
                <a:latin typeface="SolaimanLipi" pitchFamily="65" charset="0"/>
                <a:ea typeface="Nirmala UI" panose="020B0502040204020203" pitchFamily="34" charset="0"/>
                <a:cs typeface="SolaimanLipi" pitchFamily="65" charset="0"/>
              </a:rPr>
            </a:br>
            <a:br>
              <a:rPr lang="en-US" sz="1600" b="0" i="0" dirty="0">
                <a:solidFill>
                  <a:srgbClr val="000000"/>
                </a:solidFill>
                <a:effectLst/>
                <a:latin typeface="SolaimanLipi" pitchFamily="65" charset="0"/>
                <a:ea typeface="Nirmala UI" panose="020B0502040204020203" pitchFamily="34" charset="0"/>
                <a:cs typeface="SolaimanLipi" pitchFamily="65" charset="0"/>
              </a:rPr>
            </a:br>
            <a:endParaRPr lang="sv-SE" sz="1600" dirty="0">
              <a:latin typeface="SolaimanLipi" pitchFamily="65" charset="0"/>
              <a:ea typeface="Nirmala UI" panose="020B0502040204020203" pitchFamily="34" charset="0"/>
              <a:cs typeface="SolaimanLipi" pitchFamily="65" charset="0"/>
            </a:endParaRPr>
          </a:p>
        </p:txBody>
      </p:sp>
      <p:pic>
        <p:nvPicPr>
          <p:cNvPr id="7" name="Picture 6">
            <a:extLst>
              <a:ext uri="{FF2B5EF4-FFF2-40B4-BE49-F238E27FC236}">
                <a16:creationId xmlns:a16="http://schemas.microsoft.com/office/drawing/2014/main" id="{50FFCEE6-DE2B-481D-9357-316326F4B4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6889">
            <a:off x="6737670" y="1655949"/>
            <a:ext cx="3722449" cy="4843668"/>
          </a:xfrm>
          <a:prstGeom prst="rect">
            <a:avLst/>
          </a:prstGeom>
          <a:noFill/>
          <a:extLst>
            <a:ext uri="{909E8E84-426E-40DD-AFC4-6F175D3DCCD1}">
              <a14:hiddenFill xmlns:a14="http://schemas.microsoft.com/office/drawing/2010/main">
                <a:solidFill>
                  <a:srgbClr val="FFFFFF"/>
                </a:solidFill>
              </a14:hiddenFill>
            </a:ext>
          </a:extLst>
        </p:spPr>
      </p:pic>
      <p:sp>
        <p:nvSpPr>
          <p:cNvPr id="8" name="Rubrik 1">
            <a:extLst>
              <a:ext uri="{FF2B5EF4-FFF2-40B4-BE49-F238E27FC236}">
                <a16:creationId xmlns:a16="http://schemas.microsoft.com/office/drawing/2014/main" id="{205C06E2-56B6-4214-B474-71F7AF2FADD0}"/>
              </a:ext>
            </a:extLst>
          </p:cNvPr>
          <p:cNvSpPr txBox="1">
            <a:spLocks/>
          </p:cNvSpPr>
          <p:nvPr/>
        </p:nvSpPr>
        <p:spPr>
          <a:xfrm rot="252373">
            <a:off x="7270027" y="2146111"/>
            <a:ext cx="2657734" cy="202668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gn="ctr" fontAlgn="base">
              <a:lnSpc>
                <a:spcPct val="100000"/>
              </a:lnSpc>
            </a:pPr>
            <a:r>
              <a:rPr lang="as-IN" sz="3000" b="1" dirty="0">
                <a:solidFill>
                  <a:srgbClr val="000000"/>
                </a:solidFill>
                <a:latin typeface="SolaimanLipi" panose="02000500020000020004" pitchFamily="2" charset="0"/>
                <a:ea typeface="Nirmala UI" panose="020B0502040204020203" pitchFamily="34" charset="0"/>
                <a:cs typeface="SolaimanLipi" panose="02000500020000020004" pitchFamily="2" charset="0"/>
              </a:rPr>
              <a:t>মুখবন্ধ</a:t>
            </a:r>
          </a:p>
          <a:p>
            <a:pPr algn="ctr" fontAlgn="base">
              <a:lnSpc>
                <a:spcPct val="100000"/>
              </a:lnSpc>
            </a:pPr>
            <a:r>
              <a:rPr lang="as-IN" sz="2000" dirty="0">
                <a:solidFill>
                  <a:srgbClr val="000000"/>
                </a:solidFill>
                <a:latin typeface="SolaimanLipi" panose="02000500020000020004" pitchFamily="2" charset="0"/>
                <a:ea typeface="Nirmala UI" panose="020B0502040204020203" pitchFamily="34" charset="0"/>
                <a:cs typeface="SolaimanLipi" panose="02000500020000020004" pitchFamily="2" charset="0"/>
              </a:rPr>
              <a:t> </a:t>
            </a:r>
            <a:r>
              <a:rPr lang="as-IN" sz="1900" dirty="0">
                <a:solidFill>
                  <a:srgbClr val="000000"/>
                </a:solidFill>
                <a:latin typeface="SolaimanLipi" panose="02000500020000020004" pitchFamily="2" charset="0"/>
                <a:ea typeface="Nirmala UI" panose="020B0502040204020203" pitchFamily="34" charset="0"/>
                <a:cs typeface="SolaimanLipi" panose="02000500020000020004" pitchFamily="2" charset="0"/>
              </a:rPr>
              <a:t>“প্রতিটি ব্যক্তি এবং সমাজের প্রতিটি অঙ্গ [...] পাঠদান ও শিক্ষার মাধ্যমে এ‌ই স্বাধীনতা </a:t>
            </a:r>
            <a:br>
              <a:rPr lang="sv-SE" sz="1900" dirty="0">
                <a:solidFill>
                  <a:srgbClr val="000000"/>
                </a:solidFill>
                <a:latin typeface="SolaimanLipi" panose="02000500020000020004" pitchFamily="2" charset="0"/>
                <a:ea typeface="Nirmala UI" panose="020B0502040204020203" pitchFamily="34" charset="0"/>
                <a:cs typeface="SolaimanLipi" panose="02000500020000020004" pitchFamily="2" charset="0"/>
              </a:rPr>
            </a:br>
            <a:r>
              <a:rPr lang="as-IN" sz="1900" dirty="0">
                <a:solidFill>
                  <a:srgbClr val="000000"/>
                </a:solidFill>
                <a:latin typeface="SolaimanLipi" panose="02000500020000020004" pitchFamily="2" charset="0"/>
                <a:ea typeface="Nirmala UI" panose="020B0502040204020203" pitchFamily="34" charset="0"/>
                <a:cs typeface="SolaimanLipi" panose="02000500020000020004" pitchFamily="2" charset="0"/>
              </a:rPr>
              <a:t>ও অধিকারসমূহের প্রতি শ্রদ্ধাবোধ জাগ্রত করতে </a:t>
            </a:r>
            <a:endParaRPr lang="sv-SE" sz="1900" dirty="0">
              <a:solidFill>
                <a:srgbClr val="000000"/>
              </a:solidFill>
              <a:latin typeface="SolaimanLipi" panose="02000500020000020004" pitchFamily="2" charset="0"/>
              <a:ea typeface="Nirmala UI" panose="020B0502040204020203" pitchFamily="34" charset="0"/>
              <a:cs typeface="SolaimanLipi" panose="02000500020000020004" pitchFamily="2" charset="0"/>
            </a:endParaRPr>
          </a:p>
          <a:p>
            <a:pPr algn="ctr" fontAlgn="base">
              <a:lnSpc>
                <a:spcPct val="100000"/>
              </a:lnSpc>
            </a:pPr>
            <a:r>
              <a:rPr lang="as-IN" sz="1900" dirty="0">
                <a:solidFill>
                  <a:srgbClr val="000000"/>
                </a:solidFill>
                <a:latin typeface="SolaimanLipi" panose="02000500020000020004" pitchFamily="2" charset="0"/>
                <a:ea typeface="Nirmala UI" panose="020B0502040204020203" pitchFamily="34" charset="0"/>
                <a:cs typeface="SolaimanLipi" panose="02000500020000020004" pitchFamily="2" charset="0"/>
              </a:rPr>
              <a:t>সচেষ্ট হবে।</a:t>
            </a:r>
            <a:r>
              <a:rPr lang="nb-NO" sz="1900" dirty="0">
                <a:solidFill>
                  <a:srgbClr val="000000"/>
                </a:solidFill>
                <a:latin typeface="SolaimanLipi" panose="02000500020000020004" pitchFamily="2" charset="0"/>
                <a:ea typeface="Nirmala UI" panose="020B0502040204020203" pitchFamily="34" charset="0"/>
                <a:cs typeface="SolaimanLipi" panose="02000500020000020004" pitchFamily="2" charset="0"/>
              </a:rPr>
              <a:t> </a:t>
            </a:r>
            <a:r>
              <a:rPr lang="as-IN" sz="1900" dirty="0">
                <a:solidFill>
                  <a:srgbClr val="000000"/>
                </a:solidFill>
                <a:latin typeface="SolaimanLipi" panose="02000500020000020004" pitchFamily="2" charset="0"/>
                <a:ea typeface="Nirmala UI" panose="020B0502040204020203" pitchFamily="34" charset="0"/>
                <a:cs typeface="SolaimanLipi" panose="02000500020000020004" pitchFamily="2" charset="0"/>
              </a:rPr>
              <a:t>”</a:t>
            </a:r>
            <a:endParaRPr lang="as-IN" sz="1900" dirty="0">
              <a:solidFill>
                <a:srgbClr val="00000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9" name="textruta 8">
            <a:extLst>
              <a:ext uri="{FF2B5EF4-FFF2-40B4-BE49-F238E27FC236}">
                <a16:creationId xmlns:a16="http://schemas.microsoft.com/office/drawing/2014/main" id="{DD07C1E5-2287-402E-988C-804D6EE0D349}"/>
              </a:ext>
            </a:extLst>
          </p:cNvPr>
          <p:cNvSpPr txBox="1"/>
          <p:nvPr/>
        </p:nvSpPr>
        <p:spPr>
          <a:xfrm>
            <a:off x="2930710" y="749451"/>
            <a:ext cx="6330579" cy="769441"/>
          </a:xfrm>
          <a:prstGeom prst="rect">
            <a:avLst/>
          </a:prstGeom>
          <a:noFill/>
        </p:spPr>
        <p:txBody>
          <a:bodyPr wrap="none" rtlCol="0">
            <a:spAutoFit/>
          </a:bodyPr>
          <a:lstStyle/>
          <a:p>
            <a:r>
              <a:rPr lang="as-IN" sz="4400" b="1" dirty="0">
                <a:latin typeface="SolaimanLipi" pitchFamily="65" charset="0"/>
                <a:cs typeface="SolaimanLipi" pitchFamily="65" charset="0"/>
              </a:rPr>
              <a:t>মানবাধিকারের সর্বজনীন ঘোষণাপত্র </a:t>
            </a:r>
            <a:endParaRPr lang="en-GB" sz="4400" b="1" dirty="0">
              <a:latin typeface="SolaimanLipi" pitchFamily="65" charset="0"/>
              <a:cs typeface="SolaimanLipi" pitchFamily="65" charset="0"/>
            </a:endParaRPr>
          </a:p>
        </p:txBody>
      </p:sp>
    </p:spTree>
    <p:extLst>
      <p:ext uri="{BB962C8B-B14F-4D97-AF65-F5344CB8AC3E}">
        <p14:creationId xmlns:p14="http://schemas.microsoft.com/office/powerpoint/2010/main" val="2769005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423C900-F87E-B84E-961A-C0B88E24A0DD}"/>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tx1">
                    <a:lumMod val="65000"/>
                    <a:lumOff val="35000"/>
                  </a:schemeClr>
                </a:solidFill>
              </a:rPr>
              <a:t>Photo: </a:t>
            </a:r>
            <a:r>
              <a:rPr lang="en-GB" sz="800" dirty="0" err="1">
                <a:solidFill>
                  <a:schemeClr val="tx1">
                    <a:lumMod val="65000"/>
                    <a:lumOff val="35000"/>
                  </a:schemeClr>
                </a:solidFill>
              </a:rPr>
              <a:t>Pjr</a:t>
            </a:r>
            <a:r>
              <a:rPr lang="en-GB" sz="800" dirty="0">
                <a:solidFill>
                  <a:schemeClr val="tx1">
                    <a:lumMod val="65000"/>
                    <a:lumOff val="35000"/>
                  </a:schemeClr>
                </a:solidFill>
              </a:rPr>
              <a:t> Travel / </a:t>
            </a:r>
            <a:r>
              <a:rPr lang="en-GB" sz="800" dirty="0" err="1">
                <a:solidFill>
                  <a:schemeClr val="tx1">
                    <a:lumMod val="65000"/>
                    <a:lumOff val="35000"/>
                  </a:schemeClr>
                </a:solidFill>
              </a:rPr>
              <a:t>Alamy</a:t>
            </a:r>
            <a:r>
              <a:rPr lang="en-GB" sz="800" dirty="0">
                <a:solidFill>
                  <a:schemeClr val="tx1">
                    <a:lumMod val="65000"/>
                    <a:lumOff val="35000"/>
                  </a:schemeClr>
                </a:solidFill>
              </a:rPr>
              <a:t> Stock Photo</a:t>
            </a:r>
            <a:endParaRPr lang="sv-SE" sz="800" dirty="0">
              <a:solidFill>
                <a:schemeClr val="tx1">
                  <a:lumMod val="65000"/>
                  <a:lumOff val="35000"/>
                </a:schemeClr>
              </a:solidFill>
            </a:endParaRPr>
          </a:p>
        </p:txBody>
      </p:sp>
      <p:pic>
        <p:nvPicPr>
          <p:cNvPr id="16" name="Bildobjekt 15">
            <a:extLst>
              <a:ext uri="{FF2B5EF4-FFF2-40B4-BE49-F238E27FC236}">
                <a16:creationId xmlns:a16="http://schemas.microsoft.com/office/drawing/2014/main" id="{100864D9-45AE-4F46-A412-7E5588D292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351" y="486879"/>
            <a:ext cx="9165482" cy="6096000"/>
          </a:xfrm>
          <a:prstGeom prst="rect">
            <a:avLst/>
          </a:prstGeom>
        </p:spPr>
      </p:pic>
    </p:spTree>
    <p:extLst>
      <p:ext uri="{BB962C8B-B14F-4D97-AF65-F5344CB8AC3E}">
        <p14:creationId xmlns:p14="http://schemas.microsoft.com/office/powerpoint/2010/main" val="169864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9CB6F8A-9D40-2A43-B4AE-F83290320CD0}"/>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tx1">
                    <a:lumMod val="65000"/>
                    <a:lumOff val="35000"/>
                  </a:schemeClr>
                </a:solidFill>
              </a:rPr>
              <a:t>Photo: Robbi Akbari </a:t>
            </a:r>
            <a:r>
              <a:rPr lang="en-GB" sz="800" dirty="0" err="1">
                <a:solidFill>
                  <a:schemeClr val="tx1">
                    <a:lumMod val="65000"/>
                    <a:lumOff val="35000"/>
                  </a:schemeClr>
                </a:solidFill>
              </a:rPr>
              <a:t>Kamaruddin</a:t>
            </a:r>
            <a:r>
              <a:rPr lang="en-GB" sz="800" dirty="0">
                <a:solidFill>
                  <a:schemeClr val="tx1">
                    <a:lumMod val="65000"/>
                    <a:lumOff val="35000"/>
                  </a:schemeClr>
                </a:solidFill>
              </a:rPr>
              <a:t> / </a:t>
            </a:r>
            <a:r>
              <a:rPr lang="en-GB" sz="800" dirty="0" err="1">
                <a:solidFill>
                  <a:schemeClr val="tx1">
                    <a:lumMod val="65000"/>
                    <a:lumOff val="35000"/>
                  </a:schemeClr>
                </a:solidFill>
              </a:rPr>
              <a:t>Alamy</a:t>
            </a:r>
            <a:r>
              <a:rPr lang="en-GB" sz="800" dirty="0">
                <a:solidFill>
                  <a:schemeClr val="tx1">
                    <a:lumMod val="65000"/>
                    <a:lumOff val="35000"/>
                  </a:schemeClr>
                </a:solidFill>
              </a:rPr>
              <a:t> Stock Photo</a:t>
            </a:r>
            <a:endParaRPr lang="sv-SE" sz="800" dirty="0">
              <a:solidFill>
                <a:schemeClr val="tx1">
                  <a:lumMod val="65000"/>
                  <a:lumOff val="35000"/>
                </a:schemeClr>
              </a:solidFill>
            </a:endParaRPr>
          </a:p>
        </p:txBody>
      </p:sp>
      <p:pic>
        <p:nvPicPr>
          <p:cNvPr id="12" name="Bildobjekt 11" descr="En bild som visar inomhus&#10;&#10;Automatiskt genererad beskrivning">
            <a:extLst>
              <a:ext uri="{FF2B5EF4-FFF2-40B4-BE49-F238E27FC236}">
                <a16:creationId xmlns:a16="http://schemas.microsoft.com/office/drawing/2014/main" id="{E372FC9F-AA22-3142-874B-9A3A5E180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5944" y="486879"/>
            <a:ext cx="9170123" cy="6113415"/>
          </a:xfrm>
          <a:prstGeom prst="rect">
            <a:avLst/>
          </a:prstGeom>
        </p:spPr>
      </p:pic>
    </p:spTree>
    <p:extLst>
      <p:ext uri="{BB962C8B-B14F-4D97-AF65-F5344CB8AC3E}">
        <p14:creationId xmlns:p14="http://schemas.microsoft.com/office/powerpoint/2010/main" val="51919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893CAF3-8629-D941-B245-711013997980}"/>
              </a:ext>
            </a:extLst>
          </p:cNvPr>
          <p:cNvSpPr/>
          <p:nvPr/>
        </p:nvSpPr>
        <p:spPr>
          <a:xfrm rot="16200000">
            <a:off x="823304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tx1">
                    <a:lumMod val="65000"/>
                    <a:lumOff val="35000"/>
                  </a:schemeClr>
                </a:solidFill>
              </a:rPr>
              <a:t>Photo:  </a:t>
            </a:r>
            <a:r>
              <a:rPr lang="en-GB" sz="800" dirty="0" err="1">
                <a:solidFill>
                  <a:schemeClr val="tx1">
                    <a:lumMod val="65000"/>
                    <a:lumOff val="35000"/>
                  </a:schemeClr>
                </a:solidFill>
              </a:rPr>
              <a:t>Hidaya</a:t>
            </a:r>
            <a:r>
              <a:rPr lang="en-GB" sz="800" dirty="0">
                <a:solidFill>
                  <a:schemeClr val="tx1">
                    <a:lumMod val="65000"/>
                    <a:lumOff val="35000"/>
                  </a:schemeClr>
                </a:solidFill>
              </a:rPr>
              <a:t> Dude, ZANZIC</a:t>
            </a:r>
          </a:p>
        </p:txBody>
      </p:sp>
      <p:pic>
        <p:nvPicPr>
          <p:cNvPr id="9" name="Bildobjekt 8" descr="En bild som visar kläder, person, halsduk, huvudduk&#10;&#10;Automatiskt genererad beskrivning">
            <a:extLst>
              <a:ext uri="{FF2B5EF4-FFF2-40B4-BE49-F238E27FC236}">
                <a16:creationId xmlns:a16="http://schemas.microsoft.com/office/drawing/2014/main" id="{C0575C29-20D2-984B-8D14-8C9B81CE20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070" y="497336"/>
            <a:ext cx="6347077" cy="6102958"/>
          </a:xfrm>
          <a:prstGeom prst="rect">
            <a:avLst/>
          </a:prstGeom>
        </p:spPr>
      </p:pic>
    </p:spTree>
    <p:extLst>
      <p:ext uri="{BB962C8B-B14F-4D97-AF65-F5344CB8AC3E}">
        <p14:creationId xmlns:p14="http://schemas.microsoft.com/office/powerpoint/2010/main" val="3057957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438422A-D1D6-BA48-9EEB-4C8A90128E87}"/>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tx1">
                    <a:lumMod val="65000"/>
                    <a:lumOff val="35000"/>
                  </a:schemeClr>
                </a:solidFill>
              </a:rPr>
              <a:t>Photo: </a:t>
            </a:r>
            <a:r>
              <a:rPr lang="en-GB" sz="800" dirty="0" err="1">
                <a:solidFill>
                  <a:schemeClr val="tx1">
                    <a:lumMod val="65000"/>
                    <a:lumOff val="35000"/>
                  </a:schemeClr>
                </a:solidFill>
              </a:rPr>
              <a:t>Sergi</a:t>
            </a:r>
            <a:r>
              <a:rPr lang="en-GB" sz="800" dirty="0">
                <a:solidFill>
                  <a:schemeClr val="tx1">
                    <a:lumMod val="65000"/>
                    <a:lumOff val="35000"/>
                  </a:schemeClr>
                </a:solidFill>
              </a:rPr>
              <a:t> </a:t>
            </a:r>
            <a:r>
              <a:rPr lang="en-GB" sz="800" dirty="0" err="1">
                <a:solidFill>
                  <a:schemeClr val="tx1">
                    <a:lumMod val="65000"/>
                    <a:lumOff val="35000"/>
                  </a:schemeClr>
                </a:solidFill>
              </a:rPr>
              <a:t>Reboredo</a:t>
            </a:r>
            <a:r>
              <a:rPr lang="en-GB" sz="800" dirty="0">
                <a:solidFill>
                  <a:schemeClr val="tx1">
                    <a:lumMod val="65000"/>
                    <a:lumOff val="35000"/>
                  </a:schemeClr>
                </a:solidFill>
              </a:rPr>
              <a:t> / </a:t>
            </a:r>
            <a:r>
              <a:rPr lang="en-GB" sz="800" dirty="0" err="1">
                <a:solidFill>
                  <a:schemeClr val="tx1">
                    <a:lumMod val="65000"/>
                    <a:lumOff val="35000"/>
                  </a:schemeClr>
                </a:solidFill>
              </a:rPr>
              <a:t>Alamy</a:t>
            </a:r>
            <a:r>
              <a:rPr lang="en-GB" sz="800" dirty="0">
                <a:solidFill>
                  <a:schemeClr val="tx1">
                    <a:lumMod val="65000"/>
                    <a:lumOff val="35000"/>
                  </a:schemeClr>
                </a:solidFill>
              </a:rPr>
              <a:t> Stock Photo</a:t>
            </a:r>
            <a:endParaRPr lang="sv-SE" sz="800" dirty="0">
              <a:solidFill>
                <a:schemeClr val="tx1">
                  <a:lumMod val="65000"/>
                  <a:lumOff val="35000"/>
                </a:schemeClr>
              </a:solidFill>
            </a:endParaRPr>
          </a:p>
        </p:txBody>
      </p:sp>
      <p:pic>
        <p:nvPicPr>
          <p:cNvPr id="10" name="Bildobjekt 9" descr="En bild som visar text, person, sten&#10;&#10;Automatiskt genererad beskrivning">
            <a:extLst>
              <a:ext uri="{FF2B5EF4-FFF2-40B4-BE49-F238E27FC236}">
                <a16:creationId xmlns:a16="http://schemas.microsoft.com/office/drawing/2014/main" id="{E07C60DC-3535-664C-8EB6-554CABAFD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1062" y="490291"/>
            <a:ext cx="9165005" cy="6110003"/>
          </a:xfrm>
          <a:prstGeom prst="rect">
            <a:avLst/>
          </a:prstGeom>
        </p:spPr>
      </p:pic>
    </p:spTree>
    <p:extLst>
      <p:ext uri="{BB962C8B-B14F-4D97-AF65-F5344CB8AC3E}">
        <p14:creationId xmlns:p14="http://schemas.microsoft.com/office/powerpoint/2010/main" val="1416470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5B91BD3-AD5E-EF42-A3CA-1340697A405D}"/>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tx1">
                    <a:lumMod val="65000"/>
                    <a:lumOff val="35000"/>
                  </a:schemeClr>
                </a:solidFill>
              </a:rPr>
              <a:t>Photo: Joerg </a:t>
            </a:r>
            <a:r>
              <a:rPr lang="en-GB" sz="800" dirty="0" err="1">
                <a:solidFill>
                  <a:schemeClr val="tx1">
                    <a:lumMod val="65000"/>
                    <a:lumOff val="35000"/>
                  </a:schemeClr>
                </a:solidFill>
              </a:rPr>
              <a:t>Boethling</a:t>
            </a:r>
            <a:r>
              <a:rPr lang="en-GB" sz="800" dirty="0">
                <a:solidFill>
                  <a:schemeClr val="tx1">
                    <a:lumMod val="65000"/>
                    <a:lumOff val="35000"/>
                  </a:schemeClr>
                </a:solidFill>
              </a:rPr>
              <a:t> / </a:t>
            </a:r>
            <a:r>
              <a:rPr lang="en-GB" sz="800" dirty="0" err="1">
                <a:solidFill>
                  <a:schemeClr val="tx1">
                    <a:lumMod val="65000"/>
                    <a:lumOff val="35000"/>
                  </a:schemeClr>
                </a:solidFill>
              </a:rPr>
              <a:t>Alamy</a:t>
            </a:r>
            <a:r>
              <a:rPr lang="en-GB" sz="800" dirty="0">
                <a:solidFill>
                  <a:schemeClr val="tx1">
                    <a:lumMod val="65000"/>
                    <a:lumOff val="35000"/>
                  </a:schemeClr>
                </a:solidFill>
              </a:rPr>
              <a:t> Stock Photo</a:t>
            </a:r>
          </a:p>
        </p:txBody>
      </p:sp>
      <p:pic>
        <p:nvPicPr>
          <p:cNvPr id="8" name="Bildobjekt 7" descr="En bild som visar golv, inomhus, person&#10;&#10;Automatiskt genererad beskrivning">
            <a:extLst>
              <a:ext uri="{FF2B5EF4-FFF2-40B4-BE49-F238E27FC236}">
                <a16:creationId xmlns:a16="http://schemas.microsoft.com/office/drawing/2014/main" id="{50E664DF-914B-794F-904C-52A1A37113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5944" y="486880"/>
            <a:ext cx="9170122" cy="6113414"/>
          </a:xfrm>
          <a:prstGeom prst="rect">
            <a:avLst/>
          </a:prstGeom>
        </p:spPr>
      </p:pic>
    </p:spTree>
    <p:extLst>
      <p:ext uri="{BB962C8B-B14F-4D97-AF65-F5344CB8AC3E}">
        <p14:creationId xmlns:p14="http://schemas.microsoft.com/office/powerpoint/2010/main" val="2307684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0F3F29D-0787-0148-B2FE-8AAD1E132BBF}"/>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tx1">
                    <a:lumMod val="65000"/>
                    <a:lumOff val="35000"/>
                  </a:schemeClr>
                </a:solidFill>
              </a:rPr>
              <a:t>Photo: Charles O. Cecil / </a:t>
            </a:r>
            <a:r>
              <a:rPr lang="en-GB" sz="800" dirty="0" err="1">
                <a:solidFill>
                  <a:schemeClr val="tx1">
                    <a:lumMod val="65000"/>
                    <a:lumOff val="35000"/>
                  </a:schemeClr>
                </a:solidFill>
              </a:rPr>
              <a:t>Alamy</a:t>
            </a:r>
            <a:r>
              <a:rPr lang="en-GB" sz="800" dirty="0">
                <a:solidFill>
                  <a:schemeClr val="tx1">
                    <a:lumMod val="65000"/>
                    <a:lumOff val="35000"/>
                  </a:schemeClr>
                </a:solidFill>
              </a:rPr>
              <a:t> Stock Photo</a:t>
            </a:r>
          </a:p>
        </p:txBody>
      </p:sp>
      <p:pic>
        <p:nvPicPr>
          <p:cNvPr id="9" name="Bildobjekt 8">
            <a:extLst>
              <a:ext uri="{FF2B5EF4-FFF2-40B4-BE49-F238E27FC236}">
                <a16:creationId xmlns:a16="http://schemas.microsoft.com/office/drawing/2014/main" id="{F9AD51A7-F87F-4E41-978A-5E7C308C15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5944" y="486879"/>
            <a:ext cx="9170123" cy="6113415"/>
          </a:xfrm>
          <a:prstGeom prst="rect">
            <a:avLst/>
          </a:prstGeom>
        </p:spPr>
      </p:pic>
    </p:spTree>
    <p:extLst>
      <p:ext uri="{BB962C8B-B14F-4D97-AF65-F5344CB8AC3E}">
        <p14:creationId xmlns:p14="http://schemas.microsoft.com/office/powerpoint/2010/main" val="361777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DDE3288-5A07-4C43-846C-114B3A0D7951}"/>
              </a:ext>
            </a:extLst>
          </p:cNvPr>
          <p:cNvSpPr/>
          <p:nvPr/>
        </p:nvSpPr>
        <p:spPr>
          <a:xfrm rot="16200000">
            <a:off x="8274855"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tx1">
                    <a:lumMod val="65000"/>
                    <a:lumOff val="35000"/>
                  </a:schemeClr>
                </a:solidFill>
              </a:rPr>
              <a:t>Photo:  </a:t>
            </a:r>
            <a:r>
              <a:rPr lang="en-GB" sz="800" dirty="0" err="1">
                <a:solidFill>
                  <a:schemeClr val="tx1">
                    <a:lumMod val="65000"/>
                    <a:lumOff val="35000"/>
                  </a:schemeClr>
                </a:solidFill>
              </a:rPr>
              <a:t>Hidaya</a:t>
            </a:r>
            <a:r>
              <a:rPr lang="en-GB" sz="800" dirty="0">
                <a:solidFill>
                  <a:schemeClr val="tx1">
                    <a:lumMod val="65000"/>
                    <a:lumOff val="35000"/>
                  </a:schemeClr>
                </a:solidFill>
              </a:rPr>
              <a:t> Dude, ZANZIC</a:t>
            </a:r>
          </a:p>
        </p:txBody>
      </p:sp>
      <p:pic>
        <p:nvPicPr>
          <p:cNvPr id="8" name="Bildobjekt 7">
            <a:extLst>
              <a:ext uri="{FF2B5EF4-FFF2-40B4-BE49-F238E27FC236}">
                <a16:creationId xmlns:a16="http://schemas.microsoft.com/office/drawing/2014/main" id="{C7219F55-C07C-9A4C-9304-9D03FB97B7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7999" y="498143"/>
            <a:ext cx="6517959" cy="6102958"/>
          </a:xfrm>
          <a:prstGeom prst="rect">
            <a:avLst/>
          </a:prstGeom>
        </p:spPr>
      </p:pic>
    </p:spTree>
    <p:extLst>
      <p:ext uri="{BB962C8B-B14F-4D97-AF65-F5344CB8AC3E}">
        <p14:creationId xmlns:p14="http://schemas.microsoft.com/office/powerpoint/2010/main" val="3410148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descr="En bild som visar person, folksamling&#10;&#10;Automatiskt genererad beskrivning">
            <a:extLst>
              <a:ext uri="{FF2B5EF4-FFF2-40B4-BE49-F238E27FC236}">
                <a16:creationId xmlns:a16="http://schemas.microsoft.com/office/drawing/2014/main" id="{865DD66B-AFF1-0A43-B4B8-35D832B0D8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264"/>
          <a:stretch/>
        </p:blipFill>
        <p:spPr>
          <a:xfrm>
            <a:off x="0" y="207818"/>
            <a:ext cx="12192000" cy="6650182"/>
          </a:xfrm>
          <a:prstGeom prst="rect">
            <a:avLst/>
          </a:prstGeom>
        </p:spPr>
      </p:pic>
    </p:spTree>
    <p:extLst>
      <p:ext uri="{BB962C8B-B14F-4D97-AF65-F5344CB8AC3E}">
        <p14:creationId xmlns:p14="http://schemas.microsoft.com/office/powerpoint/2010/main" val="184769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20EE2234-945D-5C45-87D9-34D9F7757986}"/>
              </a:ext>
            </a:extLst>
          </p:cNvPr>
          <p:cNvSpPr txBox="1"/>
          <p:nvPr/>
        </p:nvSpPr>
        <p:spPr>
          <a:xfrm>
            <a:off x="0" y="800556"/>
            <a:ext cx="12192000" cy="3139321"/>
          </a:xfrm>
          <a:prstGeom prst="rect">
            <a:avLst/>
          </a:prstGeom>
          <a:noFill/>
        </p:spPr>
        <p:txBody>
          <a:bodyPr wrap="square" rtlCol="0">
            <a:spAutoFit/>
          </a:bodyPr>
          <a:lstStyle/>
          <a:p>
            <a:pPr algn="ctr">
              <a:lnSpc>
                <a:spcPct val="150000"/>
              </a:lnSpc>
            </a:pPr>
            <a:endParaRPr lang="en-GB" sz="3600" b="1" dirty="0">
              <a:solidFill>
                <a:schemeClr val="bg1"/>
              </a:solidFill>
              <a:latin typeface="Nirmala UI" panose="020B0502040204020203" pitchFamily="34" charset="0"/>
              <a:ea typeface="Nirmala UI" panose="020B0502040204020203" pitchFamily="34" charset="0"/>
              <a:cs typeface="Nirmala UI" panose="020B0502040204020203" pitchFamily="34" charset="0"/>
            </a:endParaRPr>
          </a:p>
          <a:p>
            <a:pPr algn="ctr"/>
            <a:r>
              <a:rPr lang="as-IN" sz="4400" b="1" dirty="0">
                <a:solidFill>
                  <a:schemeClr val="bg1"/>
                </a:solidFill>
                <a:latin typeface="SolaimanLipi" pitchFamily="65" charset="0"/>
                <a:ea typeface="Nirmala UI" panose="020B0502040204020203" pitchFamily="34" charset="0"/>
                <a:cs typeface="SolaimanLipi" pitchFamily="65" charset="0"/>
              </a:rPr>
              <a:t>অভ্যর্থনা এবং স্বাগতম!</a:t>
            </a:r>
            <a:endParaRPr lang="sv-SE" sz="4400" b="1" dirty="0">
              <a:solidFill>
                <a:schemeClr val="bg1"/>
              </a:solidFill>
              <a:latin typeface="SolaimanLipi" pitchFamily="65" charset="0"/>
              <a:ea typeface="Nirmala UI" panose="020B0502040204020203" pitchFamily="34" charset="0"/>
              <a:cs typeface="SolaimanLipi" pitchFamily="65" charset="0"/>
            </a:endParaRPr>
          </a:p>
          <a:p>
            <a:pPr algn="ctr"/>
            <a:endParaRPr lang="as-IN" sz="2800" dirty="0">
              <a:solidFill>
                <a:schemeClr val="bg1"/>
              </a:solidFill>
              <a:latin typeface="SolaimanLipi" pitchFamily="65" charset="0"/>
              <a:ea typeface="Nirmala UI" panose="020B0502040204020203" pitchFamily="34" charset="0"/>
              <a:cs typeface="SolaimanLipi" pitchFamily="65" charset="0"/>
            </a:endParaRPr>
          </a:p>
          <a:p>
            <a:pPr algn="ctr"/>
            <a:r>
              <a:rPr lang="as-IN" sz="3600" dirty="0">
                <a:solidFill>
                  <a:schemeClr val="bg1"/>
                </a:solidFill>
                <a:latin typeface="SolaimanLipi" pitchFamily="65" charset="0"/>
                <a:ea typeface="Nirmala UI" panose="020B0502040204020203" pitchFamily="34" charset="0"/>
                <a:cs typeface="SolaimanLipi" pitchFamily="65" charset="0"/>
              </a:rPr>
              <a:t>পরবর্তী অধিবেশন: </a:t>
            </a:r>
          </a:p>
          <a:p>
            <a:pPr algn="ctr"/>
            <a:r>
              <a:rPr lang="as-IN" sz="3600" dirty="0">
                <a:solidFill>
                  <a:schemeClr val="bg1"/>
                </a:solidFill>
                <a:latin typeface="SolaimanLipi" panose="02000500020000020004" pitchFamily="2" charset="0"/>
                <a:ea typeface="Nirmala UI" panose="020B0502040204020203" pitchFamily="34" charset="0"/>
                <a:cs typeface="SolaimanLipi" panose="02000500020000020004" pitchFamily="2" charset="0"/>
              </a:rPr>
              <a:t>ধর্ম বা বিশ্বাসের স্বাধীনতা বিষয়ে ধারণা প্রদান </a:t>
            </a:r>
            <a:r>
              <a:rPr lang="en-GB" sz="3600" dirty="0">
                <a:solidFill>
                  <a:schemeClr val="bg1"/>
                </a:solidFill>
                <a:latin typeface="SolaimanLipi" panose="02000500020000020004" pitchFamily="2" charset="0"/>
                <a:cs typeface="SolaimanLipi" panose="02000500020000020004" pitchFamily="2" charset="0"/>
              </a:rPr>
              <a:t> </a:t>
            </a:r>
            <a:r>
              <a:rPr lang="en-GB" sz="3200" dirty="0">
                <a:solidFill>
                  <a:schemeClr val="bg1"/>
                </a:solidFill>
                <a:latin typeface="SolaimanLipi" panose="02000500020000020004" pitchFamily="2" charset="0"/>
                <a:cs typeface="SolaimanLipi" panose="02000500020000020004" pitchFamily="2" charset="0"/>
              </a:rPr>
              <a:t> </a:t>
            </a:r>
            <a:r>
              <a:rPr lang="sv-SE" sz="3200" dirty="0">
                <a:solidFill>
                  <a:schemeClr val="bg1"/>
                </a:solidFill>
                <a:latin typeface="SolaimanLipi" panose="02000500020000020004" pitchFamily="2" charset="0"/>
                <a:cs typeface="SolaimanLipi" panose="02000500020000020004" pitchFamily="2" charset="0"/>
              </a:rPr>
              <a:t>  </a:t>
            </a:r>
          </a:p>
        </p:txBody>
      </p:sp>
      <p:pic>
        <p:nvPicPr>
          <p:cNvPr id="8" name="Bildobjekt 7">
            <a:extLst>
              <a:ext uri="{FF2B5EF4-FFF2-40B4-BE49-F238E27FC236}">
                <a16:creationId xmlns:a16="http://schemas.microsoft.com/office/drawing/2014/main" id="{FB72869E-9D39-934A-B963-D47840F025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7482" y="4262275"/>
            <a:ext cx="1777036" cy="1795169"/>
          </a:xfrm>
          <a:prstGeom prst="rect">
            <a:avLst/>
          </a:prstGeom>
        </p:spPr>
      </p:pic>
    </p:spTree>
    <p:extLst>
      <p:ext uri="{BB962C8B-B14F-4D97-AF65-F5344CB8AC3E}">
        <p14:creationId xmlns:p14="http://schemas.microsoft.com/office/powerpoint/2010/main" val="917326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545827-3704-1B48-9FBF-4141E294D2C0}"/>
              </a:ext>
            </a:extLst>
          </p:cNvPr>
          <p:cNvSpPr/>
          <p:nvPr/>
        </p:nvSpPr>
        <p:spPr>
          <a:xfrm>
            <a:off x="1145666" y="1577913"/>
            <a:ext cx="9311568" cy="3553420"/>
          </a:xfrm>
          <a:prstGeom prst="rect">
            <a:avLst/>
          </a:prstGeom>
        </p:spPr>
        <p:txBody>
          <a:bodyPr wrap="square">
            <a:spAutoFit/>
          </a:bodyPr>
          <a:lstStyle/>
          <a:p>
            <a:r>
              <a:rPr lang="as-IN" sz="4400" b="1" dirty="0">
                <a:latin typeface="SolaimanLipi" panose="02000500020000020004" pitchFamily="2" charset="0"/>
                <a:ea typeface="Nirmala UI" panose="020B0502040204020203" pitchFamily="34" charset="0"/>
                <a:cs typeface="SolaimanLipi" panose="02000500020000020004" pitchFamily="2" charset="0"/>
              </a:rPr>
              <a:t>কোর্সটির লক্ষ্য</a:t>
            </a:r>
            <a:br>
              <a:rPr lang="as-IN" sz="4400" dirty="0">
                <a:latin typeface="SolaimanLipi" panose="02000500020000020004" pitchFamily="2" charset="0"/>
                <a:ea typeface="Nirmala UI" panose="020B0502040204020203" pitchFamily="34" charset="0"/>
                <a:cs typeface="SolaimanLipi" panose="02000500020000020004" pitchFamily="2" charset="0"/>
              </a:rPr>
            </a:br>
            <a:endParaRPr lang="sv-SE" sz="3600" dirty="0">
              <a:latin typeface="SolaimanLipi" panose="02000500020000020004" pitchFamily="2" charset="0"/>
              <a:ea typeface="Nirmala UI" panose="020B0502040204020203" pitchFamily="34" charset="0"/>
              <a:cs typeface="SolaimanLipi" panose="02000500020000020004" pitchFamily="2" charset="0"/>
            </a:endParaRPr>
          </a:p>
          <a:p>
            <a:r>
              <a:rPr lang="as-IN" sz="3200" dirty="0">
                <a:latin typeface="SolaimanLipi" panose="02000500020000020004" pitchFamily="2" charset="0"/>
                <a:ea typeface="Nirmala UI" panose="020B0502040204020203" pitchFamily="34" charset="0"/>
                <a:cs typeface="SolaimanLipi" panose="02000500020000020004" pitchFamily="2" charset="0"/>
              </a:rPr>
              <a:t>সমাজসমূহকে সাহায্য করা যাতে তারা:</a:t>
            </a:r>
            <a:endParaRPr lang="en-US" sz="3200" dirty="0">
              <a:latin typeface="SolaimanLipi" panose="02000500020000020004" pitchFamily="2" charset="0"/>
              <a:ea typeface="Nirmala UI" panose="020B0502040204020203" pitchFamily="34" charset="0"/>
              <a:cs typeface="SolaimanLipi" panose="02000500020000020004" pitchFamily="2" charset="0"/>
            </a:endParaRPr>
          </a:p>
          <a:p>
            <a:pPr marL="457200" indent="-457200">
              <a:buFont typeface="Arial" panose="020B0604020202020204" pitchFamily="34" charset="0"/>
              <a:buChar char="•"/>
            </a:pPr>
            <a:r>
              <a:rPr lang="as-IN" sz="3200" dirty="0">
                <a:latin typeface="SolaimanLipi" panose="02000500020000020004" pitchFamily="2" charset="0"/>
                <a:ea typeface="Nirmala UI" panose="020B0502040204020203" pitchFamily="34" charset="0"/>
                <a:cs typeface="SolaimanLipi" panose="02000500020000020004" pitchFamily="2" charset="0"/>
              </a:rPr>
              <a:t>সামাজিক বৈচিত্র্যকে কদর করে   </a:t>
            </a:r>
          </a:p>
          <a:p>
            <a:pPr marL="457200" indent="-457200">
              <a:buFont typeface="Arial" panose="020B0604020202020204" pitchFamily="34" charset="0"/>
              <a:buChar char="•"/>
            </a:pPr>
            <a:r>
              <a:rPr lang="as-IN" sz="3200" dirty="0">
                <a:latin typeface="SolaimanLipi" panose="02000500020000020004" pitchFamily="2" charset="0"/>
                <a:ea typeface="Nirmala UI" panose="020B0502040204020203" pitchFamily="34" charset="0"/>
                <a:cs typeface="SolaimanLipi" panose="02000500020000020004" pitchFamily="2" charset="0"/>
              </a:rPr>
              <a:t>সবার অধিকার বুঝতে পারে</a:t>
            </a:r>
          </a:p>
          <a:p>
            <a:pPr marL="457200" indent="-457200">
              <a:buFont typeface="Arial" panose="020B0604020202020204" pitchFamily="34" charset="0"/>
              <a:buChar char="•"/>
            </a:pPr>
            <a:r>
              <a:rPr lang="as-IN" sz="3200" dirty="0">
                <a:latin typeface="SolaimanLipi" panose="02000500020000020004" pitchFamily="2" charset="0"/>
                <a:ea typeface="Nirmala UI" panose="020B0502040204020203" pitchFamily="34" charset="0"/>
                <a:cs typeface="SolaimanLipi" panose="02000500020000020004" pitchFamily="2" charset="0"/>
              </a:rPr>
              <a:t>ফরব সংশ্লিষ্ট সমস্যাগুলো চিহ্নিত করতে পারে</a:t>
            </a:r>
          </a:p>
          <a:p>
            <a:pPr marL="457200" indent="-457200">
              <a:buFont typeface="Arial" panose="020B0604020202020204" pitchFamily="34" charset="0"/>
              <a:buChar char="•"/>
            </a:pPr>
            <a:r>
              <a:rPr lang="as-IN" sz="3200" dirty="0">
                <a:latin typeface="SolaimanLipi" panose="02000500020000020004" pitchFamily="2" charset="0"/>
                <a:ea typeface="Nirmala UI" panose="020B0502040204020203" pitchFamily="34" charset="0"/>
                <a:cs typeface="SolaimanLipi" panose="02000500020000020004" pitchFamily="2" charset="0"/>
              </a:rPr>
              <a:t>সবাই মিলে সমস্যা মোকাবেলার উপায়সমূহ সন্ধান করতে পারে</a:t>
            </a:r>
          </a:p>
        </p:txBody>
      </p:sp>
    </p:spTree>
    <p:extLst>
      <p:ext uri="{BB962C8B-B14F-4D97-AF65-F5344CB8AC3E}">
        <p14:creationId xmlns:p14="http://schemas.microsoft.com/office/powerpoint/2010/main" val="52318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545827-3704-1B48-9FBF-4141E294D2C0}"/>
              </a:ext>
            </a:extLst>
          </p:cNvPr>
          <p:cNvSpPr/>
          <p:nvPr/>
        </p:nvSpPr>
        <p:spPr>
          <a:xfrm>
            <a:off x="1145665" y="1339489"/>
            <a:ext cx="10257441" cy="2831544"/>
          </a:xfrm>
          <a:prstGeom prst="rect">
            <a:avLst/>
          </a:prstGeom>
        </p:spPr>
        <p:txBody>
          <a:bodyPr wrap="square" lIns="91440" tIns="45720" rIns="91440" bIns="45720" anchor="t">
            <a:spAutoFit/>
          </a:bodyPr>
          <a:lstStyle/>
          <a:p>
            <a:pPr>
              <a:lnSpc>
                <a:spcPct val="150000"/>
              </a:lnSpc>
            </a:pPr>
            <a:r>
              <a:rPr lang="as-IN" sz="4400" b="1" dirty="0">
                <a:latin typeface="SolaimanLipi" pitchFamily="65" charset="0"/>
                <a:ea typeface="Nirmala UI" panose="020B0502040204020203" pitchFamily="34" charset="0"/>
                <a:cs typeface="SolaimanLipi" pitchFamily="65" charset="0"/>
              </a:rPr>
              <a:t>কোর্সটির শিক্ষণ পদ্ধতি</a:t>
            </a:r>
            <a:br>
              <a:rPr lang="as-IN" sz="4400" b="1" dirty="0">
                <a:latin typeface="SolaimanLipi" pitchFamily="65" charset="0"/>
                <a:ea typeface="Nirmala UI" panose="020B0502040204020203" pitchFamily="34" charset="0"/>
                <a:cs typeface="SolaimanLipi" pitchFamily="65" charset="0"/>
              </a:rPr>
            </a:br>
            <a:r>
              <a:rPr lang="as-IN" sz="3200" dirty="0">
                <a:latin typeface="SolaimanLipi" pitchFamily="65" charset="0"/>
                <a:ea typeface="Nirmala UI" panose="020B0502040204020203" pitchFamily="34" charset="0"/>
                <a:cs typeface="SolaimanLipi" pitchFamily="65" charset="0"/>
              </a:rPr>
              <a:t>শিখুন </a:t>
            </a:r>
            <a:r>
              <a:rPr lang="sv-SE" sz="3200" dirty="0">
                <a:latin typeface="SolaimanLipi" pitchFamily="65" charset="0"/>
                <a:ea typeface="Nirmala UI" panose="020B0502040204020203" pitchFamily="34" charset="0"/>
                <a:cs typeface="SolaimanLipi" pitchFamily="65" charset="0"/>
              </a:rPr>
              <a:t>–</a:t>
            </a:r>
            <a:r>
              <a:rPr lang="as-IN" sz="3200" dirty="0">
                <a:latin typeface="SolaimanLipi" pitchFamily="65" charset="0"/>
                <a:ea typeface="Nirmala UI" panose="020B0502040204020203" pitchFamily="34" charset="0"/>
                <a:cs typeface="SolaimanLipi" pitchFamily="65" charset="0"/>
              </a:rPr>
              <a:t> মত ও ধারণা বিনিময় করুন এবং সেগুলো নিয়ে ভাবুন </a:t>
            </a:r>
            <a:endParaRPr lang="sv-SE" sz="3200" dirty="0">
              <a:latin typeface="SolaimanLipi" pitchFamily="65" charset="0"/>
              <a:ea typeface="Nirmala UI" panose="020B0502040204020203" pitchFamily="34" charset="0"/>
              <a:cs typeface="SolaimanLipi" pitchFamily="65" charset="0"/>
            </a:endParaRPr>
          </a:p>
          <a:p>
            <a:r>
              <a:rPr lang="sv-SE" sz="3200" dirty="0">
                <a:latin typeface="SolaimanLipi" pitchFamily="65" charset="0"/>
                <a:ea typeface="Nirmala UI" panose="020B0502040204020203" pitchFamily="34" charset="0"/>
                <a:cs typeface="SolaimanLipi" pitchFamily="65" charset="0"/>
              </a:rPr>
              <a:t>–</a:t>
            </a:r>
            <a:r>
              <a:rPr lang="as-IN" sz="3200" dirty="0">
                <a:latin typeface="SolaimanLipi" pitchFamily="65" charset="0"/>
                <a:ea typeface="Nirmala UI" panose="020B0502040204020203" pitchFamily="34" charset="0"/>
                <a:cs typeface="SolaimanLipi" pitchFamily="65" charset="0"/>
              </a:rPr>
              <a:t> বিশ্লেষণ করুন </a:t>
            </a:r>
            <a:r>
              <a:rPr lang="sv-SE" sz="3200" dirty="0">
                <a:latin typeface="SolaimanLipi" pitchFamily="65" charset="0"/>
                <a:ea typeface="Nirmala UI" panose="020B0502040204020203" pitchFamily="34" charset="0"/>
                <a:cs typeface="SolaimanLipi" pitchFamily="65" charset="0"/>
              </a:rPr>
              <a:t>–</a:t>
            </a:r>
            <a:r>
              <a:rPr lang="as-IN" sz="3200" dirty="0">
                <a:latin typeface="SolaimanLipi" pitchFamily="65" charset="0"/>
                <a:ea typeface="Nirmala UI" panose="020B0502040204020203" pitchFamily="34" charset="0"/>
                <a:cs typeface="SolaimanLipi" pitchFamily="65" charset="0"/>
              </a:rPr>
              <a:t> কর্ম পরিকল্পনা করুন</a:t>
            </a:r>
            <a:r>
              <a:rPr lang="nb-NO" sz="3200" dirty="0">
                <a:latin typeface="SolaimanLipi" pitchFamily="65" charset="0"/>
                <a:ea typeface="Nirmala UI" panose="020B0502040204020203" pitchFamily="34" charset="0"/>
                <a:cs typeface="SolaimanLipi" pitchFamily="65" charset="0"/>
              </a:rPr>
              <a:t> </a:t>
            </a:r>
          </a:p>
          <a:p>
            <a:r>
              <a:rPr lang="as-IN" sz="3200" dirty="0">
                <a:latin typeface="SolaimanLipi" pitchFamily="65" charset="0"/>
                <a:ea typeface="Nirmala UI" panose="020B0502040204020203" pitchFamily="34" charset="0"/>
                <a:cs typeface="SolaimanLipi" pitchFamily="65" charset="0"/>
              </a:rPr>
              <a:t>আলোচনা, দলীয় অনুশীলন, খেলা! </a:t>
            </a:r>
            <a:endParaRPr lang="sv-SE" sz="3600" dirty="0">
              <a:latin typeface="SolaimanLipi" pitchFamily="65" charset="0"/>
              <a:ea typeface="Nirmala UI" panose="020B0502040204020203" pitchFamily="34" charset="0"/>
              <a:cs typeface="SolaimanLipi" pitchFamily="65" charset="0"/>
            </a:endParaRPr>
          </a:p>
        </p:txBody>
      </p:sp>
    </p:spTree>
    <p:extLst>
      <p:ext uri="{BB962C8B-B14F-4D97-AF65-F5344CB8AC3E}">
        <p14:creationId xmlns:p14="http://schemas.microsoft.com/office/powerpoint/2010/main" val="119370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545827-3704-1B48-9FBF-4141E294D2C0}"/>
              </a:ext>
            </a:extLst>
          </p:cNvPr>
          <p:cNvSpPr/>
          <p:nvPr/>
        </p:nvSpPr>
        <p:spPr>
          <a:xfrm>
            <a:off x="1145666" y="1579147"/>
            <a:ext cx="10338578" cy="3785652"/>
          </a:xfrm>
          <a:prstGeom prst="rect">
            <a:avLst/>
          </a:prstGeom>
        </p:spPr>
        <p:txBody>
          <a:bodyPr wrap="square">
            <a:spAutoFit/>
          </a:bodyPr>
          <a:lstStyle/>
          <a:p>
            <a:pPr lvl="0"/>
            <a:r>
              <a:rPr lang="as-IN" sz="4400" b="1" dirty="0">
                <a:latin typeface="SolaimanLipi" pitchFamily="65" charset="0"/>
                <a:ea typeface="Nirmala UI" panose="020B0502040204020203" pitchFamily="34" charset="0"/>
                <a:cs typeface="SolaimanLipi" pitchFamily="65" charset="0"/>
              </a:rPr>
              <a:t>কোর্সটির বিষয়সমূহ</a:t>
            </a:r>
          </a:p>
          <a:p>
            <a:pPr lvl="0"/>
            <a:endParaRPr lang="nb-NO" sz="3600" dirty="0">
              <a:latin typeface="SolaimanLipi" pitchFamily="65" charset="0"/>
              <a:ea typeface="Nirmala UI" panose="020B0502040204020203" pitchFamily="34" charset="0"/>
              <a:cs typeface="SolaimanLipi" pitchFamily="65" charset="0"/>
            </a:endParaRPr>
          </a:p>
          <a:p>
            <a:pPr marL="457200" lvl="0" indent="-457200">
              <a:buFont typeface="Arial" panose="020B0604020202020204" pitchFamily="34" charset="0"/>
              <a:buChar char="•"/>
            </a:pPr>
            <a:r>
              <a:rPr lang="as-IN" sz="3200" dirty="0">
                <a:latin typeface="SolaimanLipi" pitchFamily="65" charset="0"/>
                <a:ea typeface="Nirmala UI" panose="020B0502040204020203" pitchFamily="34" charset="0"/>
                <a:cs typeface="SolaimanLipi" pitchFamily="65" charset="0"/>
              </a:rPr>
              <a:t>মানুষের চাহিদা, মানবাধিকার এবং মানুষের দায়িত্ব</a:t>
            </a:r>
            <a:endParaRPr lang="nb-NO" sz="3200" dirty="0">
              <a:latin typeface="SolaimanLipi" pitchFamily="65" charset="0"/>
              <a:ea typeface="Nirmala UI" panose="020B0502040204020203" pitchFamily="34" charset="0"/>
              <a:cs typeface="SolaimanLipi" pitchFamily="65" charset="0"/>
            </a:endParaRPr>
          </a:p>
          <a:p>
            <a:pPr marL="457200" lvl="0" indent="-457200">
              <a:buFont typeface="Arial" panose="020B0604020202020204" pitchFamily="34" charset="0"/>
              <a:buChar char="•"/>
            </a:pPr>
            <a:r>
              <a:rPr lang="as-IN" sz="3200" dirty="0">
                <a:latin typeface="SolaimanLipi" pitchFamily="65" charset="0"/>
                <a:ea typeface="Nirmala UI" panose="020B0502040204020203" pitchFamily="34" charset="0"/>
                <a:cs typeface="SolaimanLipi" pitchFamily="65" charset="0"/>
              </a:rPr>
              <a:t>ধর্ম বা বিশ্বাসের স্বাধীনতা - অধিকার এবং সীমাবদ্ধতাসমূহ </a:t>
            </a:r>
            <a:endParaRPr lang="nb-NO" sz="3200" dirty="0">
              <a:latin typeface="SolaimanLipi" pitchFamily="65" charset="0"/>
              <a:ea typeface="Nirmala UI" panose="020B0502040204020203" pitchFamily="34" charset="0"/>
              <a:cs typeface="SolaimanLipi" pitchFamily="65" charset="0"/>
            </a:endParaRPr>
          </a:p>
          <a:p>
            <a:pPr marL="457200" indent="-457200">
              <a:buFont typeface="Arial" panose="020B0604020202020204" pitchFamily="34" charset="0"/>
              <a:buChar char="•"/>
            </a:pPr>
            <a:r>
              <a:rPr lang="as-IN" sz="3200" dirty="0">
                <a:latin typeface="SolaimanLipi" pitchFamily="65" charset="0"/>
                <a:ea typeface="Nirmala UI" panose="020B0502040204020203" pitchFamily="34" charset="0"/>
                <a:cs typeface="SolaimanLipi" pitchFamily="65" charset="0"/>
              </a:rPr>
              <a:t>আমাদের প্রেক্ষাপটে ধর্ম বা বিশ্বাসের স্বাধীনতা</a:t>
            </a:r>
            <a:endParaRPr lang="nb-NO" sz="3200" dirty="0">
              <a:latin typeface="SolaimanLipi" pitchFamily="65" charset="0"/>
              <a:ea typeface="Nirmala UI" panose="020B0502040204020203" pitchFamily="34" charset="0"/>
              <a:cs typeface="SolaimanLipi" pitchFamily="65" charset="0"/>
            </a:endParaRPr>
          </a:p>
          <a:p>
            <a:pPr marL="457200" lvl="0" indent="-457200">
              <a:buFont typeface="Arial" panose="020B0604020202020204" pitchFamily="34" charset="0"/>
              <a:buChar char="•"/>
            </a:pPr>
            <a:r>
              <a:rPr lang="as-IN" sz="3200" dirty="0">
                <a:latin typeface="SolaimanLipi" pitchFamily="65" charset="0"/>
                <a:ea typeface="Nirmala UI" panose="020B0502040204020203" pitchFamily="34" charset="0"/>
                <a:cs typeface="SolaimanLipi" pitchFamily="65" charset="0"/>
              </a:rPr>
              <a:t>মানবাধিকার প্রচার বা সমুন্নত করার কৌশলসমূহ </a:t>
            </a:r>
          </a:p>
          <a:p>
            <a:pPr marL="457200" lvl="0" indent="-457200">
              <a:buFont typeface="Arial" panose="020B0604020202020204" pitchFamily="34" charset="0"/>
              <a:buChar char="•"/>
            </a:pPr>
            <a:r>
              <a:rPr lang="as-IN" sz="3200" dirty="0">
                <a:latin typeface="SolaimanLipi" pitchFamily="65" charset="0"/>
                <a:ea typeface="Nirmala UI" panose="020B0502040204020203" pitchFamily="34" charset="0"/>
                <a:cs typeface="SolaimanLipi" pitchFamily="65" charset="0"/>
              </a:rPr>
              <a:t>কর্ম পরিকল্পনা</a:t>
            </a:r>
            <a:endParaRPr lang="sv-SE" sz="3200" dirty="0">
              <a:latin typeface="SolaimanLipi" pitchFamily="65" charset="0"/>
              <a:ea typeface="Nirmala UI" panose="020B0502040204020203" pitchFamily="34" charset="0"/>
              <a:cs typeface="SolaimanLipi" pitchFamily="65" charset="0"/>
            </a:endParaRPr>
          </a:p>
        </p:txBody>
      </p:sp>
    </p:spTree>
    <p:extLst>
      <p:ext uri="{BB962C8B-B14F-4D97-AF65-F5344CB8AC3E}">
        <p14:creationId xmlns:p14="http://schemas.microsoft.com/office/powerpoint/2010/main" val="172307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545827-3704-1B48-9FBF-4141E294D2C0}"/>
              </a:ext>
            </a:extLst>
          </p:cNvPr>
          <p:cNvSpPr/>
          <p:nvPr/>
        </p:nvSpPr>
        <p:spPr>
          <a:xfrm>
            <a:off x="1145666" y="1559270"/>
            <a:ext cx="10893934" cy="3477875"/>
          </a:xfrm>
          <a:prstGeom prst="rect">
            <a:avLst/>
          </a:prstGeom>
        </p:spPr>
        <p:txBody>
          <a:bodyPr wrap="square">
            <a:spAutoFit/>
          </a:bodyPr>
          <a:lstStyle/>
          <a:p>
            <a:pPr lvl="0"/>
            <a:r>
              <a:rPr lang="as-IN" sz="4400" b="1" dirty="0">
                <a:latin typeface="SolaimanLipi" pitchFamily="65" charset="0"/>
                <a:ea typeface="Nirmala UI" panose="020B0502040204020203" pitchFamily="34" charset="0"/>
                <a:cs typeface="SolaimanLipi" pitchFamily="65" charset="0"/>
              </a:rPr>
              <a:t>ব্যবহারিকতা</a:t>
            </a:r>
          </a:p>
          <a:p>
            <a:pPr lvl="0"/>
            <a:endParaRPr lang="sv-SE" sz="3200" dirty="0">
              <a:latin typeface="SolaimanLipi" pitchFamily="65" charset="0"/>
              <a:ea typeface="Nirmala UI" panose="020B0502040204020203" pitchFamily="34" charset="0"/>
              <a:cs typeface="SolaimanLipi" pitchFamily="65" charset="0"/>
            </a:endParaRPr>
          </a:p>
          <a:p>
            <a:pPr lvl="0"/>
            <a:r>
              <a:rPr lang="as-IN" sz="3200" dirty="0">
                <a:latin typeface="SolaimanLipi" pitchFamily="65" charset="0"/>
                <a:ea typeface="Nirmala UI" panose="020B0502040204020203" pitchFamily="34" charset="0"/>
                <a:cs typeface="SolaimanLipi" pitchFamily="65" charset="0"/>
              </a:rPr>
              <a:t>২-ঘন্টা ব্যাপী ৯টি অধিবেশন</a:t>
            </a:r>
            <a:endParaRPr lang="sv-SE" sz="3200" dirty="0">
              <a:latin typeface="SolaimanLipi" pitchFamily="65" charset="0"/>
              <a:ea typeface="Nirmala UI" panose="020B0502040204020203" pitchFamily="34" charset="0"/>
              <a:cs typeface="SolaimanLipi" pitchFamily="65" charset="0"/>
            </a:endParaRPr>
          </a:p>
          <a:p>
            <a:pPr lvl="0">
              <a:lnSpc>
                <a:spcPct val="150000"/>
              </a:lnSpc>
            </a:pPr>
            <a:r>
              <a:rPr lang="as-IN" sz="3200" i="1" dirty="0">
                <a:latin typeface="SolaimanLipi" pitchFamily="65" charset="0"/>
                <a:ea typeface="Nirmala UI" panose="020B0502040204020203" pitchFamily="34" charset="0"/>
                <a:cs typeface="SolaimanLipi" pitchFamily="65" charset="0"/>
              </a:rPr>
              <a:t>প্রয়োজনে দিন/সময় সম্পর্কে তথ্য যোগ করতে পারেন </a:t>
            </a:r>
            <a:endParaRPr lang="sv-SE" sz="3200" i="1" dirty="0">
              <a:latin typeface="SolaimanLipi" pitchFamily="65" charset="0"/>
              <a:ea typeface="Nirmala UI" panose="020B0502040204020203" pitchFamily="34" charset="0"/>
              <a:cs typeface="SolaimanLipi" pitchFamily="65" charset="0"/>
            </a:endParaRPr>
          </a:p>
          <a:p>
            <a:pPr lvl="0"/>
            <a:r>
              <a:rPr lang="as-IN" sz="3200" i="1" dirty="0">
                <a:latin typeface="SolaimanLipi" pitchFamily="65" charset="0"/>
                <a:ea typeface="Nirmala UI" panose="020B0502040204020203" pitchFamily="34" charset="0"/>
                <a:cs typeface="SolaimanLipi" pitchFamily="65" charset="0"/>
              </a:rPr>
              <a:t>(যেমন - প্রতি শনিবার দুপুর ২টায়)</a:t>
            </a:r>
          </a:p>
          <a:p>
            <a:pPr lvl="0"/>
            <a:r>
              <a:rPr lang="as-IN" sz="3200" i="1" dirty="0">
                <a:latin typeface="SolaimanLipi" pitchFamily="65" charset="0"/>
                <a:ea typeface="Nirmala UI" panose="020B0502040204020203" pitchFamily="34" charset="0"/>
                <a:cs typeface="SolaimanLipi" pitchFamily="65" charset="0"/>
              </a:rPr>
              <a:t>প্রয়োজনে অন্যান্য ব্যবহারিক তথ্য যোগ করুন।</a:t>
            </a:r>
          </a:p>
        </p:txBody>
      </p:sp>
    </p:spTree>
    <p:extLst>
      <p:ext uri="{BB962C8B-B14F-4D97-AF65-F5344CB8AC3E}">
        <p14:creationId xmlns:p14="http://schemas.microsoft.com/office/powerpoint/2010/main" val="18827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8374DD1-2A6D-4F16-A130-989654A821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6274" y="1590675"/>
            <a:ext cx="6159451" cy="4250889"/>
          </a:xfrm>
          <a:prstGeom prst="rect">
            <a:avLst/>
          </a:prstGeom>
        </p:spPr>
      </p:pic>
    </p:spTree>
    <p:extLst>
      <p:ext uri="{BB962C8B-B14F-4D97-AF65-F5344CB8AC3E}">
        <p14:creationId xmlns:p14="http://schemas.microsoft.com/office/powerpoint/2010/main" val="129814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DDF6391F-FAEC-4874-A9E4-3C742FD511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5222" y="2315728"/>
            <a:ext cx="2715014" cy="1873742"/>
          </a:xfrm>
          <a:prstGeom prst="rect">
            <a:avLst/>
          </a:prstGeom>
        </p:spPr>
      </p:pic>
      <p:pic>
        <p:nvPicPr>
          <p:cNvPr id="1026" name="Picture 2">
            <a:extLst>
              <a:ext uri="{FF2B5EF4-FFF2-40B4-BE49-F238E27FC236}">
                <a16:creationId xmlns:a16="http://schemas.microsoft.com/office/drawing/2014/main" id="{EB058E31-DFD9-4004-B38C-D73DCF663C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7740" y="3850282"/>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6F212F7-8EE7-4A50-848A-7DF7AF40AC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9448" y="700812"/>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2B1C19E3-3999-4B1D-9B03-3F94BE5DA8E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15670" y="2339858"/>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991D7FA-18D7-4E87-B19A-0F3A7C4A0E6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7740" y="2546564"/>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C9B65DF-D6CB-4A43-9B79-4A7686CB47A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76887" y="710338"/>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13CA31C0-171D-42AA-9243-F2D5DBAE189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33019" y="5392438"/>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036A3C2-CEC3-4CE4-AF9B-CDF2D0FB414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19375" y="1233321"/>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F678ECD-41BB-4C38-BFBD-5E588458236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22649" y="4997151"/>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A0D08BA3-32EE-45B3-937D-754C63662AC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33851" y="700812"/>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A655B3D9-56A2-4657-966A-D98DAB8B69A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177055" y="3640462"/>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a:extLst>
              <a:ext uri="{FF2B5EF4-FFF2-40B4-BE49-F238E27FC236}">
                <a16:creationId xmlns:a16="http://schemas.microsoft.com/office/drawing/2014/main" id="{9262622F-E2FB-4E0E-BABE-1073AEA1C8F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86412" y="5392437"/>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a:extLst>
              <a:ext uri="{FF2B5EF4-FFF2-40B4-BE49-F238E27FC236}">
                <a16:creationId xmlns:a16="http://schemas.microsoft.com/office/drawing/2014/main" id="{1A639A01-4FDB-4B54-88B3-95939CD2F69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35878" y="1242846"/>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658F2709-2B7C-45AD-93C0-0AA3FE5081DB}"/>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305102" y="4830628"/>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a:extLst>
              <a:ext uri="{FF2B5EF4-FFF2-40B4-BE49-F238E27FC236}">
                <a16:creationId xmlns:a16="http://schemas.microsoft.com/office/drawing/2014/main" id="{F4263633-FB39-4016-B675-F03FA6C41BC2}"/>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29448" y="5392437"/>
            <a:ext cx="1028700" cy="10287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ruta 22">
            <a:extLst>
              <a:ext uri="{FF2B5EF4-FFF2-40B4-BE49-F238E27FC236}">
                <a16:creationId xmlns:a16="http://schemas.microsoft.com/office/drawing/2014/main" id="{87B47D42-7448-4F50-ADE9-2384FE10BB43}"/>
              </a:ext>
            </a:extLst>
          </p:cNvPr>
          <p:cNvSpPr txBox="1"/>
          <p:nvPr/>
        </p:nvSpPr>
        <p:spPr>
          <a:xfrm>
            <a:off x="4937566" y="4294207"/>
            <a:ext cx="2036135" cy="584775"/>
          </a:xfrm>
          <a:prstGeom prst="rect">
            <a:avLst/>
          </a:prstGeom>
          <a:noFill/>
        </p:spPr>
        <p:txBody>
          <a:bodyPr wrap="none" rtlCol="0">
            <a:spAutoFit/>
          </a:bodyPr>
          <a:lstStyle/>
          <a:p>
            <a:pPr algn="ctr"/>
            <a:r>
              <a:rPr lang="as-IN" sz="3200" dirty="0">
                <a:latin typeface="SolaimanLipi" pitchFamily="65" charset="0"/>
                <a:ea typeface="Nirmala UI" panose="020B0502040204020203" pitchFamily="34" charset="0"/>
                <a:cs typeface="SolaimanLipi" pitchFamily="65" charset="0"/>
              </a:rPr>
              <a:t>মানুষের চাহিদা</a:t>
            </a:r>
            <a:endParaRPr lang="en-GB" sz="3200" dirty="0">
              <a:latin typeface="SolaimanLipi" pitchFamily="65" charset="0"/>
              <a:ea typeface="Nirmala UI" panose="020B0502040204020203" pitchFamily="34" charset="0"/>
              <a:cs typeface="SolaimanLipi" pitchFamily="65" charset="0"/>
            </a:endParaRPr>
          </a:p>
        </p:txBody>
      </p:sp>
    </p:spTree>
    <p:extLst>
      <p:ext uri="{BB962C8B-B14F-4D97-AF65-F5344CB8AC3E}">
        <p14:creationId xmlns:p14="http://schemas.microsoft.com/office/powerpoint/2010/main" val="226408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ruta 17">
            <a:extLst>
              <a:ext uri="{FF2B5EF4-FFF2-40B4-BE49-F238E27FC236}">
                <a16:creationId xmlns:a16="http://schemas.microsoft.com/office/drawing/2014/main" id="{5307BA23-1153-4F7F-84EF-8D3849D5B7E3}"/>
              </a:ext>
            </a:extLst>
          </p:cNvPr>
          <p:cNvSpPr txBox="1"/>
          <p:nvPr/>
        </p:nvSpPr>
        <p:spPr>
          <a:xfrm>
            <a:off x="4785521" y="4132341"/>
            <a:ext cx="2632452" cy="584775"/>
          </a:xfrm>
          <a:prstGeom prst="rect">
            <a:avLst/>
          </a:prstGeom>
          <a:noFill/>
        </p:spPr>
        <p:txBody>
          <a:bodyPr wrap="none" rtlCol="0">
            <a:spAutoFit/>
          </a:bodyPr>
          <a:lstStyle/>
          <a:p>
            <a:pPr algn="ctr"/>
            <a:r>
              <a:rPr lang="as-IN" sz="3200" dirty="0">
                <a:latin typeface="SolaimanLipi" pitchFamily="65" charset="0"/>
                <a:ea typeface="Nirmala UI" panose="020B0502040204020203" pitchFamily="34" charset="0"/>
                <a:cs typeface="SolaimanLipi" pitchFamily="65" charset="0"/>
              </a:rPr>
              <a:t>সরকারী দায়িত্বসমূহ</a:t>
            </a:r>
            <a:endParaRPr lang="en-GB" sz="3200" dirty="0">
              <a:latin typeface="SolaimanLipi" pitchFamily="65" charset="0"/>
              <a:ea typeface="Nirmala UI" panose="020B0502040204020203" pitchFamily="34" charset="0"/>
              <a:cs typeface="SolaimanLipi" pitchFamily="65" charset="0"/>
            </a:endParaRPr>
          </a:p>
        </p:txBody>
      </p:sp>
      <p:pic>
        <p:nvPicPr>
          <p:cNvPr id="30" name="Picture 2">
            <a:extLst>
              <a:ext uri="{FF2B5EF4-FFF2-40B4-BE49-F238E27FC236}">
                <a16:creationId xmlns:a16="http://schemas.microsoft.com/office/drawing/2014/main" id="{82B33343-149E-420C-BD96-FB38ACB18A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9100" y="2403098"/>
            <a:ext cx="3153797" cy="16054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8B469D3F-6214-364C-9C00-080C03B0C8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7740" y="3850282"/>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9E3FAFB1-51E8-254D-B52B-444115FE4B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9448" y="700812"/>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a:extLst>
              <a:ext uri="{FF2B5EF4-FFF2-40B4-BE49-F238E27FC236}">
                <a16:creationId xmlns:a16="http://schemas.microsoft.com/office/drawing/2014/main" id="{F51DD84E-A9EB-C945-BD08-3F0DB90925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15670" y="2339858"/>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a:extLst>
              <a:ext uri="{FF2B5EF4-FFF2-40B4-BE49-F238E27FC236}">
                <a16:creationId xmlns:a16="http://schemas.microsoft.com/office/drawing/2014/main" id="{A9D01FB0-74C3-8C4B-B488-AEAD9B36F86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7740" y="2546564"/>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a:extLst>
              <a:ext uri="{FF2B5EF4-FFF2-40B4-BE49-F238E27FC236}">
                <a16:creationId xmlns:a16="http://schemas.microsoft.com/office/drawing/2014/main" id="{A5519C1C-8E14-6F4A-828C-FFE7648F60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76887" y="710338"/>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9">
            <a:extLst>
              <a:ext uri="{FF2B5EF4-FFF2-40B4-BE49-F238E27FC236}">
                <a16:creationId xmlns:a16="http://schemas.microsoft.com/office/drawing/2014/main" id="{471622D3-96B5-2E43-BCCC-133D766F7FA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33019" y="5392438"/>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a:extLst>
              <a:ext uri="{FF2B5EF4-FFF2-40B4-BE49-F238E27FC236}">
                <a16:creationId xmlns:a16="http://schemas.microsoft.com/office/drawing/2014/main" id="{DE5AEDF1-424F-E14C-8F46-C8240DC2A2A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19375" y="1233321"/>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a:extLst>
              <a:ext uri="{FF2B5EF4-FFF2-40B4-BE49-F238E27FC236}">
                <a16:creationId xmlns:a16="http://schemas.microsoft.com/office/drawing/2014/main" id="{0F7E243D-3FA8-7C43-82E8-324EB09FBA7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22649" y="4997151"/>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3">
            <a:extLst>
              <a:ext uri="{FF2B5EF4-FFF2-40B4-BE49-F238E27FC236}">
                <a16:creationId xmlns:a16="http://schemas.microsoft.com/office/drawing/2014/main" id="{16A3FDA8-5AE7-9F4A-BA2D-ABEEDA06B9A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33851" y="700812"/>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a:extLst>
              <a:ext uri="{FF2B5EF4-FFF2-40B4-BE49-F238E27FC236}">
                <a16:creationId xmlns:a16="http://schemas.microsoft.com/office/drawing/2014/main" id="{E003D261-AA6A-5447-BA57-812AC775B9A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177055" y="3640462"/>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5">
            <a:extLst>
              <a:ext uri="{FF2B5EF4-FFF2-40B4-BE49-F238E27FC236}">
                <a16:creationId xmlns:a16="http://schemas.microsoft.com/office/drawing/2014/main" id="{EC19E865-24AC-EC49-8017-6A6088245F8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86412" y="5392437"/>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1">
            <a:extLst>
              <a:ext uri="{FF2B5EF4-FFF2-40B4-BE49-F238E27FC236}">
                <a16:creationId xmlns:a16="http://schemas.microsoft.com/office/drawing/2014/main" id="{8C3B8525-BAA2-2746-AB56-90316938FDA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35878" y="1242846"/>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2">
            <a:extLst>
              <a:ext uri="{FF2B5EF4-FFF2-40B4-BE49-F238E27FC236}">
                <a16:creationId xmlns:a16="http://schemas.microsoft.com/office/drawing/2014/main" id="{4948729D-295A-584C-923E-C8237D3B1EDD}"/>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305102" y="4830628"/>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3">
            <a:extLst>
              <a:ext uri="{FF2B5EF4-FFF2-40B4-BE49-F238E27FC236}">
                <a16:creationId xmlns:a16="http://schemas.microsoft.com/office/drawing/2014/main" id="{5145EACE-4632-724F-AFDE-83A8CE28328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29448" y="5392437"/>
            <a:ext cx="1028700"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210358"/>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D427D714-8175-D940-A961-C34CAD7D9BCA}"/>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7E0EFE22-E4C3-234C-A69E-13051482C143}"/>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43CDDBDB-4E30-E647-8FB6-BA6C6445391D}"/>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8F230C54-BA81-2E44-A00F-7D709035E4B2}"/>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328BC865-2ED8-F74E-8A13-A17636D6F1CE}"/>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00c5_r xmlns="27879760-8d42-4139-817b-a85748325e78">2021</_x00c5_r>
    <lcf76f155ced4ddcb4097134ff3c332f xmlns="27879760-8d42-4139-817b-a85748325e78">
      <Terms xmlns="http://schemas.microsoft.com/office/infopath/2007/PartnerControls"/>
    </lcf76f155ced4ddcb4097134ff3c332f>
    <TaxCatchAll xmlns="007ce96f-f6e4-41e9-bbc1-3453ece26c5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32C33C4E20AE3458EFB343053EF1C08" ma:contentTypeVersion="19" ma:contentTypeDescription="Opprett et nytt dokument." ma:contentTypeScope="" ma:versionID="d5c11f652ae043a8d3bb1e9378043599">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13360afc49248a9492d59ee4a7d4d4c3"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Bildemerkelapper"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2.xml><?xml version="1.0" encoding="utf-8"?>
<ds:datastoreItem xmlns:ds="http://schemas.openxmlformats.org/officeDocument/2006/customXml" ds:itemID="{6C759612-FB27-4A08-A657-FD317E5BFB2E}">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terms/"/>
    <ds:schemaRef ds:uri="007ce96f-f6e4-41e9-bbc1-3453ece26c5d"/>
    <ds:schemaRef ds:uri="27879760-8d42-4139-817b-a85748325e78"/>
    <ds:schemaRef ds:uri="http://purl.org/dc/dcmitype/"/>
  </ds:schemaRefs>
</ds:datastoreItem>
</file>

<file path=customXml/itemProps3.xml><?xml version="1.0" encoding="utf-8"?>
<ds:datastoreItem xmlns:ds="http://schemas.openxmlformats.org/officeDocument/2006/customXml" ds:itemID="{9B3317DB-5C2E-40ED-9E2B-F3F3B29F2922}"/>
</file>

<file path=docProps/app.xml><?xml version="1.0" encoding="utf-8"?>
<Properties xmlns="http://schemas.openxmlformats.org/officeDocument/2006/extended-properties" xmlns:vt="http://schemas.openxmlformats.org/officeDocument/2006/docPropsVTypes">
  <Template>Session1_PPT (1)</Template>
  <TotalTime>5139</TotalTime>
  <Words>2488</Words>
  <Application>Microsoft Office PowerPoint</Application>
  <PresentationFormat>Widescreen</PresentationFormat>
  <Paragraphs>232</Paragraphs>
  <Slides>29</Slides>
  <Notes>29</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29</vt:i4>
      </vt:variant>
    </vt:vector>
  </HeadingPairs>
  <TitlesOfParts>
    <vt:vector size="40" baseType="lpstr">
      <vt:lpstr>Adobe Arabic</vt:lpstr>
      <vt:lpstr>Arial</vt:lpstr>
      <vt:lpstr>Calibri</vt:lpstr>
      <vt:lpstr>Calibri Light</vt:lpstr>
      <vt:lpstr>Nirmala UI</vt:lpstr>
      <vt:lpstr>SolaimanLipi</vt:lpstr>
      <vt:lpstr>FORBTema2</vt:lpstr>
      <vt:lpstr>1_Anpassad formgivning</vt:lpstr>
      <vt:lpstr>4_FORBTema2</vt:lpstr>
      <vt:lpstr>Anpassad formgivning</vt:lpstr>
      <vt:lpstr>3_FORBTema2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অনুচ্ছেদ ১ “প্রতিটি মানুষ স্বাধীনভাবে সম- মর্যাদা এবং অধিকার নিয়ে জন্মগ্রহণ করে। তাঁদের বিবেক এবং বুদ্ধি আছে; সুতরাং প্রত্যেকেরই একে অপরের প্রতি ভ্রাতৃত্বসুলভ মনোভাব নিয়ে আচরণ করা উচিত।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Session1 PowerPoint</dc:title>
  <dc:creator>FORB Learning Platform;Katherine.Cash@smc.global</dc:creator>
  <cp:lastModifiedBy>Eben Bhujel</cp:lastModifiedBy>
  <cp:revision>502</cp:revision>
  <cp:lastPrinted>2021-06-02T17:53:06Z</cp:lastPrinted>
  <dcterms:created xsi:type="dcterms:W3CDTF">2021-07-06T04:33:10Z</dcterms:created>
  <dcterms:modified xsi:type="dcterms:W3CDTF">2023-12-06T08:28:33Z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y fmtid="{D5CDD505-2E9C-101B-9397-08002B2CF9AE}" pid="3" name="MediaServiceImageTags">
    <vt:lpwstr/>
  </property>
</Properties>
</file>